
<file path=[Content_Types].xml><?xml version="1.0" encoding="utf-8"?>
<Types xmlns="http://schemas.openxmlformats.org/package/2006/content-types">
  <Default Extension="avif" ContentType="image/av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2" r:id="rId2"/>
    <p:sldId id="340" r:id="rId3"/>
    <p:sldId id="259" r:id="rId4"/>
    <p:sldId id="434" r:id="rId5"/>
    <p:sldId id="338" r:id="rId6"/>
    <p:sldId id="339" r:id="rId7"/>
    <p:sldId id="298" r:id="rId8"/>
    <p:sldId id="443" r:id="rId9"/>
    <p:sldId id="301" r:id="rId10"/>
    <p:sldId id="546" r:id="rId11"/>
    <p:sldId id="421" r:id="rId12"/>
    <p:sldId id="306" r:id="rId13"/>
    <p:sldId id="424" r:id="rId14"/>
    <p:sldId id="411" r:id="rId15"/>
    <p:sldId id="40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š Gál" initials="LG" lastIdx="1" clrIdx="0">
    <p:extLst>
      <p:ext uri="{19B8F6BF-5375-455C-9EA6-DF929625EA0E}">
        <p15:presenceInfo xmlns:p15="http://schemas.microsoft.com/office/powerpoint/2012/main" userId="27ab04243ea7ae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51" autoAdjust="0"/>
    <p:restoredTop sz="93218" autoAdjust="0"/>
  </p:normalViewPr>
  <p:slideViewPr>
    <p:cSldViewPr>
      <p:cViewPr varScale="1">
        <p:scale>
          <a:sx n="75" d="100"/>
          <a:sy n="75" d="100"/>
        </p:scale>
        <p:origin x="181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256B1-F56C-4E94-9B35-836521FE8C7B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6782-9E5D-4364-BE36-6E80BD752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2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7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2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4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6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86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6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46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3217-0BFF-4D4B-BE55-3A89D55D8598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1324-616F-40AC-9F30-156A11AC6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7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v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kercarboncapture-com.translate.goog/about-us/key-projects/?_x_tr_sl=en&amp;_x_tr_tl=cs&amp;_x_tr_hl=cs&amp;_x_tr_pto=s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pdf/10.1021/acs.iecr.5b0327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arbicrete.com/" TargetMode="External"/><Relationship Id="rId3" Type="http://schemas.openxmlformats.org/officeDocument/2006/relationships/hyperlink" Target="https://www.heidelbergmaterials.com/en/pr-12-07-2022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holcim.com/media/media-releases/eu-innovation-fun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lhoist.com/news/lhoist-and-air-liquide-join-forces-launch-first-its-kind-decarbonization-project-li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eos.gal@seznam.cz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roslav.suchy@pschp.cz" TargetMode="External"/><Relationship Id="rId5" Type="http://schemas.openxmlformats.org/officeDocument/2006/relationships/hyperlink" Target="mailto:Petr.brenek@pgpt.cz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01670" y="5157192"/>
            <a:ext cx="26102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 Ing. Leoš Gál </a:t>
            </a:r>
          </a:p>
          <a:p>
            <a:r>
              <a:rPr lang="cs-CZ" sz="1350" dirty="0"/>
              <a:t>mobil: 00420 -736 50 50 12</a:t>
            </a:r>
          </a:p>
          <a:p>
            <a:r>
              <a:rPr lang="cs-CZ" sz="1350" dirty="0"/>
              <a:t>www.co2cz.com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67123" y="1094716"/>
            <a:ext cx="40097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noProof="1"/>
              <a:t>CO2 Czech Solution Group, z.s.</a:t>
            </a:r>
          </a:p>
          <a:p>
            <a:pPr algn="ctr"/>
            <a:endParaRPr lang="cs-CZ" b="1" noProof="1"/>
          </a:p>
          <a:p>
            <a:pPr algn="ctr"/>
            <a:endParaRPr lang="cs-CZ" sz="1500" noProof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90718" cy="4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AC317C-FB34-B834-2574-1F92CCD0A6FD}"/>
              </a:ext>
            </a:extLst>
          </p:cNvPr>
          <p:cNvSpPr txBox="1"/>
          <p:nvPr/>
        </p:nvSpPr>
        <p:spPr>
          <a:xfrm>
            <a:off x="1979712" y="2724330"/>
            <a:ext cx="5367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2700" dirty="0"/>
          </a:p>
          <a:p>
            <a:pPr algn="ctr"/>
            <a:r>
              <a:rPr lang="cs-CZ" sz="2700" b="1" dirty="0"/>
              <a:t>Spolek CO2 Czech </a:t>
            </a:r>
            <a:r>
              <a:rPr lang="en-AU" sz="2700" b="1" dirty="0"/>
              <a:t>Solution Group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5AB9B7-535C-F3B4-9EAF-CF17215A1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7495" y="2377650"/>
            <a:ext cx="693359" cy="69335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4625B4-2A48-61CB-0661-7A506806BBAC}"/>
              </a:ext>
            </a:extLst>
          </p:cNvPr>
          <p:cNvSpPr txBox="1"/>
          <p:nvPr/>
        </p:nvSpPr>
        <p:spPr>
          <a:xfrm>
            <a:off x="6576877" y="5364942"/>
            <a:ext cx="21225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            19.10.2023 </a:t>
            </a:r>
          </a:p>
          <a:p>
            <a:r>
              <a:rPr lang="cs-CZ" sz="1350" dirty="0"/>
              <a:t> E&amp;Y - Na Florenci 2116/15</a:t>
            </a:r>
          </a:p>
        </p:txBody>
      </p:sp>
    </p:spTree>
    <p:extLst>
      <p:ext uri="{BB962C8B-B14F-4D97-AF65-F5344CB8AC3E}">
        <p14:creationId xmlns:p14="http://schemas.microsoft.com/office/powerpoint/2010/main" val="159750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8C9B22-39DC-A249-8934-09B6217C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" y="872716"/>
            <a:ext cx="9089010" cy="511256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1DA8B60-CB02-1CA1-5D18-337458239223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tx1"/>
                </a:solidFill>
              </a:rPr>
              <a:t>CO</a:t>
            </a:r>
            <a:r>
              <a:rPr lang="en-AU" sz="2800" b="1" baseline="-25000" dirty="0">
                <a:solidFill>
                  <a:schemeClr val="tx1"/>
                </a:solidFill>
              </a:rPr>
              <a:t>2</a:t>
            </a:r>
            <a:r>
              <a:rPr lang="en-AU" sz="2800" b="1" dirty="0">
                <a:solidFill>
                  <a:schemeClr val="tx1"/>
                </a:solidFill>
              </a:rPr>
              <a:t> Czech Solution Group </a:t>
            </a:r>
            <a:r>
              <a:rPr lang="cs-CZ" sz="2800" b="1" dirty="0">
                <a:solidFill>
                  <a:schemeClr val="tx1"/>
                </a:solidFill>
              </a:rPr>
              <a:t>–  zapojení ČR do procesů CCU </a:t>
            </a:r>
            <a:endParaRPr lang="en-A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5FFABFE-5B50-1889-62C1-D45C9194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91" y="2888940"/>
            <a:ext cx="3575807" cy="25261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E6ED5ED-A02F-0BBB-0859-B2AA9A53EAE7}"/>
              </a:ext>
            </a:extLst>
          </p:cNvPr>
          <p:cNvSpPr txBox="1"/>
          <p:nvPr/>
        </p:nvSpPr>
        <p:spPr>
          <a:xfrm>
            <a:off x="1277634" y="1572105"/>
            <a:ext cx="664273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050" dirty="0"/>
          </a:p>
          <a:p>
            <a:r>
              <a:rPr lang="cs-CZ" sz="1350" b="1" dirty="0"/>
              <a:t>Heidelberg Norcem CCS </a:t>
            </a:r>
            <a:r>
              <a:rPr lang="cs-CZ" sz="1350" dirty="0"/>
              <a:t>– cementárna v </a:t>
            </a:r>
            <a:r>
              <a:rPr lang="cs-CZ" sz="1350" dirty="0" err="1"/>
              <a:t>Brevik</a:t>
            </a:r>
            <a:r>
              <a:rPr lang="cs-CZ" sz="1350" dirty="0"/>
              <a:t>.  Kapacita záchytu : cca 50% emisí CO₂ /rok</a:t>
            </a:r>
          </a:p>
          <a:p>
            <a:r>
              <a:rPr lang="cs-CZ" sz="1350" dirty="0"/>
              <a:t> ze spalin cementářské pece pomocí odpadního tepla získaného z cementárny a stlačovaného CO2 prostřednictvím patentované technologie tepelné integrace </a:t>
            </a:r>
            <a:r>
              <a:rPr lang="en-US" sz="1350" dirty="0"/>
              <a:t>CCWHR® </a:t>
            </a:r>
            <a:endParaRPr lang="cs-CZ" sz="135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391FCB-D176-4B4F-FB2A-269FB90E4DF7}"/>
              </a:ext>
            </a:extLst>
          </p:cNvPr>
          <p:cNvSpPr txBox="1"/>
          <p:nvPr/>
        </p:nvSpPr>
        <p:spPr>
          <a:xfrm>
            <a:off x="3545886" y="5589240"/>
            <a:ext cx="437448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>
                <a:hlinkClick r:id="rId3"/>
              </a:rPr>
              <a:t>https://akercarboncapture-com.translate.goog/about-us/key-projects/?_x_tr_sl=en&amp;_x_tr_tl=cs&amp;_x_tr_hl=cs&amp;_x_tr_pto=sc</a:t>
            </a:r>
            <a:r>
              <a:rPr lang="cs-CZ" sz="600" dirty="0"/>
              <a:t>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E8AB827-AA3F-C4C7-5B61-6E70701D0AF8}"/>
              </a:ext>
            </a:extLst>
          </p:cNvPr>
          <p:cNvSpPr/>
          <p:nvPr/>
        </p:nvSpPr>
        <p:spPr>
          <a:xfrm>
            <a:off x="1143000" y="857250"/>
            <a:ext cx="6858000" cy="585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b="1" dirty="0">
                <a:solidFill>
                  <a:schemeClr val="tx1"/>
                </a:solidFill>
              </a:rPr>
              <a:t>Aker </a:t>
            </a:r>
            <a:r>
              <a:rPr lang="cs-CZ" sz="2100" b="1" dirty="0" err="1">
                <a:solidFill>
                  <a:schemeClr val="tx1"/>
                </a:solidFill>
              </a:rPr>
              <a:t>Carbon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b="1" dirty="0" err="1">
                <a:solidFill>
                  <a:schemeClr val="tx1"/>
                </a:solidFill>
              </a:rPr>
              <a:t>Capture</a:t>
            </a:r>
            <a:r>
              <a:rPr lang="cs-CZ" sz="2100" b="1" dirty="0">
                <a:solidFill>
                  <a:schemeClr val="tx1"/>
                </a:solidFill>
              </a:rPr>
              <a:t> + Man </a:t>
            </a:r>
            <a:r>
              <a:rPr lang="cs-CZ" sz="2100" b="1" dirty="0" err="1">
                <a:solidFill>
                  <a:schemeClr val="tx1"/>
                </a:solidFill>
              </a:rPr>
              <a:t>Energy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100" b="1" dirty="0">
                <a:solidFill>
                  <a:schemeClr val="tx1"/>
                </a:solidFill>
              </a:rPr>
              <a:t>  </a:t>
            </a:r>
            <a:r>
              <a:rPr lang="cs-CZ" sz="1350" b="1" dirty="0">
                <a:solidFill>
                  <a:schemeClr val="tx1"/>
                </a:solidFill>
              </a:rPr>
              <a:t>(</a:t>
            </a:r>
            <a:r>
              <a:rPr lang="en-US" sz="1350" b="1" dirty="0">
                <a:solidFill>
                  <a:schemeClr val="tx1"/>
                </a:solidFill>
              </a:rPr>
              <a:t>CCWHR® Carbon Capture Heat Recovery</a:t>
            </a:r>
            <a:r>
              <a:rPr lang="cs-CZ" sz="1350" b="1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403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A09CC7-45FD-06A3-CFCD-9B324B9A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" y="1137086"/>
            <a:ext cx="9121931" cy="458382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EA561EE-5A38-61FF-3AAE-0C2B3B2BE80A}"/>
              </a:ext>
            </a:extLst>
          </p:cNvPr>
          <p:cNvSpPr txBox="1">
            <a:spLocks/>
          </p:cNvSpPr>
          <p:nvPr/>
        </p:nvSpPr>
        <p:spPr>
          <a:xfrm>
            <a:off x="-11035" y="857250"/>
            <a:ext cx="9144000" cy="47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100" b="1" dirty="0">
                <a:latin typeface="+mn-lt"/>
              </a:rPr>
              <a:t>Prověřit AKER a komunální odpad v ČR</a:t>
            </a:r>
            <a:endParaRPr lang="cs-CZ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3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6ED76F0-6F6F-03F6-24B8-B702474A4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44" y="1232052"/>
            <a:ext cx="2525722" cy="44824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E7BAB33-EFD2-63A8-2284-87B1EAA64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43" y="1592797"/>
            <a:ext cx="4183742" cy="255482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D00520C-3E3A-250D-9D02-89B159B7678A}"/>
              </a:ext>
            </a:extLst>
          </p:cNvPr>
          <p:cNvSpPr/>
          <p:nvPr/>
        </p:nvSpPr>
        <p:spPr>
          <a:xfrm>
            <a:off x="1143000" y="839637"/>
            <a:ext cx="685800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100" b="1" dirty="0"/>
              <a:t>Běžný MEA</a:t>
            </a:r>
            <a:r>
              <a:rPr lang="en-US" sz="2100" b="1" dirty="0"/>
              <a:t> Solvent</a:t>
            </a:r>
            <a:r>
              <a:rPr lang="cs-CZ" sz="2100" b="1" dirty="0"/>
              <a:t> - </a:t>
            </a:r>
            <a:r>
              <a:rPr lang="en-US" sz="2100" b="1" dirty="0"/>
              <a:t> </a:t>
            </a:r>
            <a:r>
              <a:rPr lang="cs-CZ" sz="2100" b="1" dirty="0"/>
              <a:t>Zavedená technologie</a:t>
            </a:r>
            <a:r>
              <a:rPr lang="en-US" sz="2100" b="1" dirty="0"/>
              <a:t> </a:t>
            </a:r>
            <a:endParaRPr lang="en-AU" sz="21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25901A-A7DA-D2C6-A941-2F231E197C96}"/>
              </a:ext>
            </a:extLst>
          </p:cNvPr>
          <p:cNvSpPr txBox="1"/>
          <p:nvPr/>
        </p:nvSpPr>
        <p:spPr>
          <a:xfrm>
            <a:off x="1566659" y="4402320"/>
            <a:ext cx="3726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Heidelberg Cement NORCEM </a:t>
            </a:r>
            <a:r>
              <a:rPr lang="en-US" sz="1350" dirty="0"/>
              <a:t>the world’s first carbon capture plant at a cement production facility at </a:t>
            </a:r>
            <a:r>
              <a:rPr lang="en-US" sz="1350" dirty="0" err="1"/>
              <a:t>Brevik</a:t>
            </a:r>
            <a:r>
              <a:rPr lang="en-US" sz="1350" dirty="0"/>
              <a:t> CCS in Norway.</a:t>
            </a:r>
            <a:endParaRPr lang="cs-CZ" sz="1350" dirty="0"/>
          </a:p>
          <a:p>
            <a:r>
              <a:rPr lang="en-US" sz="1350" b="1" u="sng" dirty="0"/>
              <a:t>Capacity: &gt; 400,000 metric tons CO₂ per annum</a:t>
            </a:r>
            <a:endParaRPr lang="cs-CZ" sz="1350" b="1" u="sng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4BC40F0-8591-F988-9E32-99ABA911C546}"/>
              </a:ext>
            </a:extLst>
          </p:cNvPr>
          <p:cNvSpPr/>
          <p:nvPr/>
        </p:nvSpPr>
        <p:spPr>
          <a:xfrm>
            <a:off x="2357754" y="5427222"/>
            <a:ext cx="1944216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Komerčně dostupné Ekonomika???</a:t>
            </a:r>
          </a:p>
        </p:txBody>
      </p:sp>
    </p:spTree>
    <p:extLst>
      <p:ext uri="{BB962C8B-B14F-4D97-AF65-F5344CB8AC3E}">
        <p14:creationId xmlns:p14="http://schemas.microsoft.com/office/powerpoint/2010/main" val="16189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7221F6-CA52-2F7D-4CF2-F1F042A6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49974"/>
            <a:ext cx="6858000" cy="295805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CD8F078-E340-F98F-0894-B8AE6F0469BE}"/>
              </a:ext>
            </a:extLst>
          </p:cNvPr>
          <p:cNvSpPr/>
          <p:nvPr/>
        </p:nvSpPr>
        <p:spPr>
          <a:xfrm>
            <a:off x="1143000" y="839637"/>
            <a:ext cx="6858000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/>
              <a:t>Main Solvent-based </a:t>
            </a:r>
            <a:r>
              <a:rPr lang="cs-CZ" sz="2100" b="1" dirty="0"/>
              <a:t>CCS modulární systém</a:t>
            </a:r>
            <a:endParaRPr lang="en-AU" sz="21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5A8E0F-3C42-5A67-AD12-18765A0E192B}"/>
              </a:ext>
            </a:extLst>
          </p:cNvPr>
          <p:cNvSpPr txBox="1"/>
          <p:nvPr/>
        </p:nvSpPr>
        <p:spPr>
          <a:xfrm>
            <a:off x="6095055" y="5813427"/>
            <a:ext cx="1890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>
                <a:hlinkClick r:id="rId3"/>
              </a:rPr>
              <a:t>https://pubs.acs.org/doi/pdf/10.1021/acs.iecr.5b03277</a:t>
            </a:r>
            <a:r>
              <a:rPr lang="cs-CZ" sz="600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A91E35-4D1D-6FC7-14AD-14C4F3B0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18" y="1565487"/>
            <a:ext cx="6846171" cy="38077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A93B45-B080-DFE3-1DA3-9F4B8313A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735" y="1613256"/>
            <a:ext cx="6858000" cy="420017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49C163C-AE13-4209-3F1C-3D6AA09E428F}"/>
              </a:ext>
            </a:extLst>
          </p:cNvPr>
          <p:cNvSpPr/>
          <p:nvPr/>
        </p:nvSpPr>
        <p:spPr>
          <a:xfrm>
            <a:off x="5652120" y="2564904"/>
            <a:ext cx="1944216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Komerčně dostupné Ekonomika???</a:t>
            </a:r>
          </a:p>
        </p:txBody>
      </p:sp>
    </p:spTree>
    <p:extLst>
      <p:ext uri="{BB962C8B-B14F-4D97-AF65-F5344CB8AC3E}">
        <p14:creationId xmlns:p14="http://schemas.microsoft.com/office/powerpoint/2010/main" val="38931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D04D66B1-110F-2C33-0070-D2B7C9303DEC}"/>
              </a:ext>
            </a:extLst>
          </p:cNvPr>
          <p:cNvSpPr txBox="1">
            <a:spLocks/>
          </p:cNvSpPr>
          <p:nvPr/>
        </p:nvSpPr>
        <p:spPr>
          <a:xfrm>
            <a:off x="1303352" y="1757632"/>
            <a:ext cx="6548772" cy="23222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500" dirty="0"/>
              <a:t>1.</a:t>
            </a:r>
            <a:r>
              <a:rPr lang="cs-CZ" sz="1500" b="1" dirty="0"/>
              <a:t>Devnya Cement ANRAV </a:t>
            </a:r>
            <a:r>
              <a:rPr lang="cs-CZ" sz="1125" dirty="0"/>
              <a:t>- CCUS v Bulharsku</a:t>
            </a:r>
          </a:p>
          <a:p>
            <a:pPr marL="0" indent="0">
              <a:buNone/>
            </a:pPr>
            <a:endParaRPr lang="cs-CZ" sz="1125" dirty="0"/>
          </a:p>
          <a:p>
            <a:pPr marL="0" indent="0">
              <a:buNone/>
            </a:pPr>
            <a:r>
              <a:rPr lang="cs-CZ" sz="1500" dirty="0"/>
              <a:t>2. </a:t>
            </a:r>
            <a:r>
              <a:rPr lang="cs-CZ" sz="1500" b="1" dirty="0"/>
              <a:t>Go4ECOPlanet</a:t>
            </a:r>
            <a:r>
              <a:rPr lang="cs-CZ" sz="1500" dirty="0"/>
              <a:t> </a:t>
            </a:r>
            <a:r>
              <a:rPr lang="cs-CZ" sz="1125" dirty="0"/>
              <a:t>- </a:t>
            </a:r>
            <a:r>
              <a:rPr lang="cs-CZ" sz="1125" dirty="0" err="1"/>
              <a:t>Holcim</a:t>
            </a:r>
            <a:r>
              <a:rPr lang="cs-CZ" sz="1125" dirty="0"/>
              <a:t> </a:t>
            </a:r>
            <a:r>
              <a:rPr lang="cs-CZ" sz="1125" dirty="0" err="1"/>
              <a:t>Kujawy</a:t>
            </a:r>
            <a:r>
              <a:rPr lang="cs-CZ" sz="1125" dirty="0"/>
              <a:t> Polsko. </a:t>
            </a:r>
            <a:r>
              <a:rPr lang="cs-CZ" sz="1125" dirty="0" err="1"/>
              <a:t>Lafarge</a:t>
            </a:r>
            <a:r>
              <a:rPr lang="cs-CZ" sz="1125" dirty="0"/>
              <a:t> Cement spolupracuje s Air </a:t>
            </a:r>
            <a:r>
              <a:rPr lang="cs-CZ" sz="1125" dirty="0" err="1"/>
              <a:t>Liquide</a:t>
            </a:r>
            <a:r>
              <a:rPr lang="cs-CZ" sz="1500" dirty="0"/>
              <a:t> </a:t>
            </a:r>
          </a:p>
          <a:p>
            <a:pPr marL="0" indent="0">
              <a:buNone/>
            </a:pPr>
            <a:r>
              <a:rPr lang="cs-CZ" sz="1500" dirty="0"/>
              <a:t>                                 </a:t>
            </a:r>
            <a:r>
              <a:rPr lang="cs-CZ" sz="900" dirty="0"/>
              <a:t>(adsorpční a kryogenní technologie </a:t>
            </a:r>
            <a:r>
              <a:rPr lang="cs-CZ" sz="900" dirty="0" err="1"/>
              <a:t>Cryocap</a:t>
            </a:r>
            <a:r>
              <a:rPr lang="cs-CZ" sz="900" dirty="0"/>
              <a:t> FG )</a:t>
            </a:r>
          </a:p>
          <a:p>
            <a:pPr marL="0" indent="0">
              <a:buNone/>
            </a:pPr>
            <a:r>
              <a:rPr lang="cs-CZ" sz="1500" dirty="0"/>
              <a:t>3. </a:t>
            </a:r>
            <a:r>
              <a:rPr lang="cs-CZ" sz="1500" b="1" dirty="0"/>
              <a:t>Carbon2Business </a:t>
            </a:r>
            <a:r>
              <a:rPr lang="cs-CZ" sz="1500" dirty="0"/>
              <a:t>- </a:t>
            </a:r>
            <a:r>
              <a:rPr lang="cs-CZ" sz="1050" dirty="0"/>
              <a:t>záchyt 1 </a:t>
            </a:r>
            <a:r>
              <a:rPr lang="cs-CZ" sz="1050" dirty="0" err="1"/>
              <a:t>Mt</a:t>
            </a:r>
            <a:r>
              <a:rPr lang="cs-CZ" sz="1050" dirty="0"/>
              <a:t>/rok CO</a:t>
            </a:r>
            <a:r>
              <a:rPr lang="cs-CZ" sz="1050" baseline="-25000" dirty="0"/>
              <a:t>2</a:t>
            </a:r>
            <a:r>
              <a:rPr lang="cs-CZ" sz="1050" dirty="0"/>
              <a:t> pomocí procesu kyslíkového paliva druhé generace v cementárně  </a:t>
            </a:r>
          </a:p>
          <a:p>
            <a:pPr marL="0" indent="0">
              <a:buNone/>
            </a:pPr>
            <a:r>
              <a:rPr lang="cs-CZ" sz="1050" dirty="0"/>
              <a:t>      </a:t>
            </a:r>
            <a:r>
              <a:rPr lang="cs-CZ" sz="1050" dirty="0" err="1"/>
              <a:t>Lägerdorf</a:t>
            </a:r>
            <a:r>
              <a:rPr lang="cs-CZ" sz="1050" dirty="0"/>
              <a:t> společnosti </a:t>
            </a:r>
            <a:r>
              <a:rPr lang="cs-CZ" sz="1050" dirty="0" err="1"/>
              <a:t>Holcim</a:t>
            </a:r>
            <a:r>
              <a:rPr lang="cs-CZ" sz="1050" dirty="0"/>
              <a:t> </a:t>
            </a:r>
            <a:r>
              <a:rPr lang="cs-CZ" sz="1050" dirty="0" err="1"/>
              <a:t>Deutschland</a:t>
            </a:r>
            <a:r>
              <a:rPr lang="cs-CZ" sz="1050" dirty="0"/>
              <a:t>. Projekt je součástí většího regionálního klastru využití vodíku,    </a:t>
            </a:r>
          </a:p>
          <a:p>
            <a:pPr marL="0" indent="0">
              <a:buNone/>
            </a:pPr>
            <a:r>
              <a:rPr lang="cs-CZ" sz="1050" dirty="0"/>
              <a:t>      zachycený  </a:t>
            </a:r>
            <a:r>
              <a:rPr lang="cs-CZ" sz="1050" b="1" dirty="0"/>
              <a:t>CO</a:t>
            </a:r>
            <a:r>
              <a:rPr lang="cs-CZ" sz="1050" b="1" baseline="-25000" dirty="0"/>
              <a:t>2</a:t>
            </a:r>
            <a:r>
              <a:rPr lang="cs-CZ" sz="1050" b="1" dirty="0"/>
              <a:t> bude použit k výrobě metanolu.</a:t>
            </a:r>
          </a:p>
          <a:p>
            <a:pPr marL="0" indent="0">
              <a:buNone/>
            </a:pPr>
            <a:endParaRPr lang="cs-CZ" sz="1050" dirty="0"/>
          </a:p>
          <a:p>
            <a:pPr marL="0" indent="0">
              <a:buNone/>
            </a:pPr>
            <a:r>
              <a:rPr lang="cs-CZ" sz="1500" dirty="0"/>
              <a:t>4. </a:t>
            </a:r>
            <a:r>
              <a:rPr lang="cs-CZ" sz="1500" b="1" dirty="0" err="1"/>
              <a:t>Lhoist</a:t>
            </a:r>
            <a:r>
              <a:rPr lang="cs-CZ" sz="1500" b="1" dirty="0"/>
              <a:t> </a:t>
            </a:r>
            <a:r>
              <a:rPr lang="cs-CZ" sz="1050" dirty="0"/>
              <a:t>ve vápence ve Francii je dalším spojením se společností Air </a:t>
            </a:r>
            <a:r>
              <a:rPr lang="cs-CZ" sz="1050" dirty="0" err="1"/>
              <a:t>Liquide</a:t>
            </a:r>
            <a:r>
              <a:rPr lang="cs-CZ" sz="1050" dirty="0"/>
              <a:t> </a:t>
            </a:r>
            <a:r>
              <a:rPr lang="cs-CZ" sz="900" dirty="0"/>
              <a:t>(technologie </a:t>
            </a:r>
            <a:r>
              <a:rPr lang="cs-CZ" sz="900" dirty="0" err="1"/>
              <a:t>Cryocap</a:t>
            </a:r>
            <a:r>
              <a:rPr lang="cs-CZ" sz="900" dirty="0"/>
              <a:t>)</a:t>
            </a:r>
          </a:p>
          <a:p>
            <a:pPr marL="0" indent="0">
              <a:buNone/>
            </a:pPr>
            <a:endParaRPr lang="cs-CZ" sz="9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7AB68F5-915A-F118-D89E-7ACF548D92F8}"/>
              </a:ext>
            </a:extLst>
          </p:cNvPr>
          <p:cNvSpPr txBox="1">
            <a:spLocks/>
          </p:cNvSpPr>
          <p:nvPr/>
        </p:nvSpPr>
        <p:spPr>
          <a:xfrm>
            <a:off x="1154475" y="857251"/>
            <a:ext cx="6846525" cy="465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Inovační fond EU 2022  – 4 projekty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F96BA9-5520-1EBC-0BFB-83FB6B1CC228}"/>
              </a:ext>
            </a:extLst>
          </p:cNvPr>
          <p:cNvSpPr txBox="1"/>
          <p:nvPr/>
        </p:nvSpPr>
        <p:spPr>
          <a:xfrm>
            <a:off x="1223628" y="5678959"/>
            <a:ext cx="2592288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75" dirty="0">
                <a:hlinkClick r:id="rId2"/>
              </a:rPr>
              <a:t>https://www.holcim.com/media/media-releases/eu-innovation-fund</a:t>
            </a:r>
            <a:r>
              <a:rPr lang="cs-CZ" sz="675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28ADDB-499E-EEE7-53B3-9C44ABE7FE43}"/>
              </a:ext>
            </a:extLst>
          </p:cNvPr>
          <p:cNvSpPr txBox="1"/>
          <p:nvPr/>
        </p:nvSpPr>
        <p:spPr>
          <a:xfrm>
            <a:off x="3705139" y="5695018"/>
            <a:ext cx="213452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75" dirty="0">
                <a:hlinkClick r:id="rId3"/>
              </a:rPr>
              <a:t>https://www.heidelbergmaterials.com/en/pr-12-07-2022</a:t>
            </a:r>
            <a:r>
              <a:rPr lang="cs-CZ" sz="675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13332E-9AED-2644-D8D0-31404A7EFBA4}"/>
              </a:ext>
            </a:extLst>
          </p:cNvPr>
          <p:cNvSpPr txBox="1"/>
          <p:nvPr/>
        </p:nvSpPr>
        <p:spPr>
          <a:xfrm>
            <a:off x="3545886" y="5851308"/>
            <a:ext cx="4212468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75" dirty="0">
                <a:hlinkClick r:id="rId4"/>
              </a:rPr>
              <a:t>https://www.lhoist.com/news/lhoist-and-air-liquide-join-forces-launch-first-its-kind-decarbonization-project-lime</a:t>
            </a:r>
            <a:r>
              <a:rPr lang="cs-CZ" sz="675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844B9A-5802-1C0C-7685-7364E3A60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5" y="4798283"/>
            <a:ext cx="1354573" cy="4458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428AB-64D2-5FE6-AA16-8E758D44B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458" y="4862044"/>
            <a:ext cx="1414772" cy="3929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DA915E1-2354-5154-E784-73495DFF6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453" y="4912661"/>
            <a:ext cx="1897544" cy="40008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183330C-FFA7-263D-19A7-AA53D171366F}"/>
              </a:ext>
            </a:extLst>
          </p:cNvPr>
          <p:cNvSpPr txBox="1"/>
          <p:nvPr/>
        </p:nvSpPr>
        <p:spPr>
          <a:xfrm>
            <a:off x="5851380" y="5695019"/>
            <a:ext cx="113412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50" dirty="0">
                <a:hlinkClick r:id="rId8"/>
              </a:rPr>
              <a:t>https://carbicrete.com/</a:t>
            </a:r>
            <a:r>
              <a:rPr lang="cs-CZ" sz="750" dirty="0"/>
              <a:t> 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3BC5FA0-BA1E-9C1E-6F5E-D90B4F39E3C2}"/>
              </a:ext>
            </a:extLst>
          </p:cNvPr>
          <p:cNvSpPr txBox="1">
            <a:spLocks/>
          </p:cNvSpPr>
          <p:nvPr/>
        </p:nvSpPr>
        <p:spPr>
          <a:xfrm>
            <a:off x="1143001" y="4302399"/>
            <a:ext cx="6864350" cy="465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Zajímavé projekty </a:t>
            </a:r>
          </a:p>
        </p:txBody>
      </p:sp>
    </p:spTree>
    <p:extLst>
      <p:ext uri="{BB962C8B-B14F-4D97-AF65-F5344CB8AC3E}">
        <p14:creationId xmlns:p14="http://schemas.microsoft.com/office/powerpoint/2010/main" val="374975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47947A-5718-3AD8-78F2-016B28DB0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077764" cy="11079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0D2BC58-210C-8650-6E85-6E4126E9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683753"/>
            <a:ext cx="1080120" cy="5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D0C8A85-8EA0-3C73-D602-6150B39F6EFA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CO2 – vstupní surovina pro chemický průmysl, proto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4C24F7-D18F-AF87-7DEF-2C843E97A706}"/>
              </a:ext>
            </a:extLst>
          </p:cNvPr>
          <p:cNvSpPr txBox="1"/>
          <p:nvPr/>
        </p:nvSpPr>
        <p:spPr>
          <a:xfrm>
            <a:off x="4139952" y="2556284"/>
            <a:ext cx="44644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i="1" noProof="1"/>
              <a:t>15. červen 2021  SCHP ČR zakládá spolek</a:t>
            </a:r>
          </a:p>
          <a:p>
            <a:pPr algn="ctr"/>
            <a:r>
              <a:rPr lang="cs-CZ" sz="2400" b="1" noProof="1"/>
              <a:t>CO2 Czech Solution Group, z.s. </a:t>
            </a:r>
          </a:p>
          <a:p>
            <a:pPr algn="ctr"/>
            <a:r>
              <a:rPr lang="cs-CZ" sz="2000" noProof="1"/>
              <a:t>Zkráceně</a:t>
            </a:r>
            <a:r>
              <a:rPr lang="cs-CZ" sz="2400" b="1" noProof="1"/>
              <a:t> CO2CZ</a:t>
            </a:r>
            <a:r>
              <a:rPr lang="cs-CZ" sz="2400" noProof="1"/>
              <a:t>  </a:t>
            </a:r>
          </a:p>
        </p:txBody>
      </p:sp>
      <p:sp>
        <p:nvSpPr>
          <p:cNvPr id="8" name="Šrafovaná šipka doprava 1">
            <a:extLst>
              <a:ext uri="{FF2B5EF4-FFF2-40B4-BE49-F238E27FC236}">
                <a16:creationId xmlns:a16="http://schemas.microsoft.com/office/drawing/2014/main" id="{E01118E7-4927-FAA1-A5B1-E6531D7B77D1}"/>
              </a:ext>
            </a:extLst>
          </p:cNvPr>
          <p:cNvSpPr/>
          <p:nvPr/>
        </p:nvSpPr>
        <p:spPr>
          <a:xfrm>
            <a:off x="5292080" y="4581128"/>
            <a:ext cx="2310139" cy="83671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Cíle spolku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14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Cíl spolku CO2CZ   </a:t>
            </a:r>
            <a:r>
              <a:rPr lang="en-US" sz="2800" b="1" dirty="0">
                <a:solidFill>
                  <a:schemeClr val="tx1"/>
                </a:solidFill>
              </a:rPr>
              <a:t>- CCS</a:t>
            </a:r>
            <a:r>
              <a:rPr lang="cs-CZ" sz="2800" b="1" dirty="0">
                <a:solidFill>
                  <a:schemeClr val="tx1"/>
                </a:solidFill>
              </a:rPr>
              <a:t>/</a:t>
            </a:r>
            <a:r>
              <a:rPr lang="en-US" sz="2800" b="1" dirty="0">
                <a:solidFill>
                  <a:schemeClr val="tx1"/>
                </a:solidFill>
              </a:rPr>
              <a:t>CCU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7211" y="5387282"/>
            <a:ext cx="8640959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000" dirty="0"/>
              <a:t>Začlenění ČR do  </a:t>
            </a:r>
            <a:r>
              <a:rPr lang="en-US" sz="2000" b="1" dirty="0"/>
              <a:t>international cooperation</a:t>
            </a:r>
            <a:r>
              <a:rPr lang="cs-CZ" sz="2000" b="1" dirty="0"/>
              <a:t> </a:t>
            </a:r>
            <a:r>
              <a:rPr lang="en-US" sz="2000" b="1" dirty="0"/>
              <a:t>low-carbon and circular economy</a:t>
            </a:r>
            <a:endParaRPr lang="cs-CZ" sz="20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34478" y="4537068"/>
            <a:ext cx="8640959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3. PRŮMYSL  </a:t>
            </a:r>
            <a:r>
              <a:rPr lang="cs-CZ" sz="2000" dirty="0"/>
              <a:t> - Efektivní vazba   PRODUCENTI CO2 + VÝZKUM CCS/CCU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D73029-6ABF-659A-F0F5-A7564D99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2742"/>
            <a:ext cx="847054" cy="43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50237D-A8A1-E8F0-0E0B-4A97DED26E15}"/>
              </a:ext>
            </a:extLst>
          </p:cNvPr>
          <p:cNvSpPr txBox="1">
            <a:spLocks/>
          </p:cNvSpPr>
          <p:nvPr/>
        </p:nvSpPr>
        <p:spPr>
          <a:xfrm>
            <a:off x="157211" y="3429000"/>
            <a:ext cx="8640960" cy="764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/>
              <a:t>2. PODPŮRNÉ AKTIVITY  PROCESU DEKARBONIZACE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/>
              <a:t>    </a:t>
            </a:r>
            <a:r>
              <a:rPr lang="cs-CZ" sz="2000" dirty="0"/>
              <a:t>podpůrné projektové programy, legislativa, vzdělávání, PR…</a:t>
            </a:r>
            <a:r>
              <a:rPr lang="en-US" sz="20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B3B6163-991C-EDD6-8AC1-FF83AD5EA2BD}"/>
              </a:ext>
            </a:extLst>
          </p:cNvPr>
          <p:cNvSpPr/>
          <p:nvPr/>
        </p:nvSpPr>
        <p:spPr>
          <a:xfrm>
            <a:off x="139649" y="966661"/>
            <a:ext cx="8735788" cy="1101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KOMERCIONALIZACE DEKARBONIZACE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lang="cs-CZ" sz="1600" i="1" dirty="0">
                <a:solidFill>
                  <a:schemeClr val="tx1"/>
                </a:solidFill>
              </a:rPr>
              <a:t>ystémový přístup dekarbonizačních procesů 2050 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719FAD2-EC90-D0AA-CEBA-E4CA4A520B9C}"/>
              </a:ext>
            </a:extLst>
          </p:cNvPr>
          <p:cNvSpPr txBox="1">
            <a:spLocks/>
          </p:cNvSpPr>
          <p:nvPr/>
        </p:nvSpPr>
        <p:spPr>
          <a:xfrm>
            <a:off x="168508" y="2357678"/>
            <a:ext cx="864096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/>
              <a:t>1. VÝZKUM </a:t>
            </a:r>
            <a:r>
              <a:rPr lang="cs-CZ" sz="2000" dirty="0"/>
              <a:t>– vytvořit akční expertní výzkumné skupiny CCS/CCU</a:t>
            </a:r>
            <a:r>
              <a:rPr lang="cs-CZ" sz="2000" b="1" dirty="0"/>
              <a:t> </a:t>
            </a:r>
          </a:p>
        </p:txBody>
      </p:sp>
      <p:sp>
        <p:nvSpPr>
          <p:cNvPr id="3" name="Šrafovaná šipka doprava 1">
            <a:extLst>
              <a:ext uri="{FF2B5EF4-FFF2-40B4-BE49-F238E27FC236}">
                <a16:creationId xmlns:a16="http://schemas.microsoft.com/office/drawing/2014/main" id="{E0279DE4-F868-7EE7-0BD9-36A18FA65B58}"/>
              </a:ext>
            </a:extLst>
          </p:cNvPr>
          <p:cNvSpPr/>
          <p:nvPr/>
        </p:nvSpPr>
        <p:spPr>
          <a:xfrm>
            <a:off x="2555776" y="6021288"/>
            <a:ext cx="4824536" cy="83671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STRUKTURA SPOLKU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DBADF19-129B-D059-4969-9D783200056D}"/>
              </a:ext>
            </a:extLst>
          </p:cNvPr>
          <p:cNvSpPr/>
          <p:nvPr/>
        </p:nvSpPr>
        <p:spPr>
          <a:xfrm>
            <a:off x="0" y="0"/>
            <a:ext cx="9144000" cy="764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Struktura CO2CZ</a:t>
            </a:r>
            <a:endParaRPr lang="en-AU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3A7F14-7CC4-152C-C1E8-6D73051F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97" y="-1"/>
            <a:ext cx="1487503" cy="7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414D8C-4163-71B5-19DD-F9D1737D2E4A}"/>
              </a:ext>
            </a:extLst>
          </p:cNvPr>
          <p:cNvSpPr txBox="1"/>
          <p:nvPr/>
        </p:nvSpPr>
        <p:spPr>
          <a:xfrm>
            <a:off x="65840" y="5873688"/>
            <a:ext cx="50102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VÝZKUM </a:t>
            </a:r>
            <a:r>
              <a:rPr lang="cs-CZ" sz="1600" dirty="0"/>
              <a:t>– akční expertní výzkumné skupiny CCS/CCU</a:t>
            </a:r>
          </a:p>
          <a:p>
            <a:r>
              <a:rPr lang="cs-CZ" sz="1600" b="1" dirty="0"/>
              <a:t>Sledování </a:t>
            </a:r>
            <a:r>
              <a:rPr lang="cs-CZ" sz="1600" dirty="0"/>
              <a:t>komerčně zajímavých technologií ve světě</a:t>
            </a:r>
          </a:p>
          <a:p>
            <a:r>
              <a:rPr lang="cs-CZ" sz="1600" b="1" noProof="1"/>
              <a:t>Analýzy aplikovatelnosti technologií v ČR</a:t>
            </a:r>
            <a:endParaRPr lang="cs-CZ" sz="1600" noProof="1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D41283F-983C-8981-EDB4-241F932F16D7}"/>
              </a:ext>
            </a:extLst>
          </p:cNvPr>
          <p:cNvSpPr txBox="1">
            <a:spLocks/>
          </p:cNvSpPr>
          <p:nvPr/>
        </p:nvSpPr>
        <p:spPr>
          <a:xfrm>
            <a:off x="65840" y="5873688"/>
            <a:ext cx="51125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/>
              <a:t>Předpříprava komerčních aplikací v ČR</a:t>
            </a:r>
          </a:p>
          <a:p>
            <a:pPr marL="0" indent="0">
              <a:buNone/>
            </a:pPr>
            <a:r>
              <a:rPr lang="cs-CZ" sz="1400" dirty="0"/>
              <a:t>Propojení českého výzkumu se špičkovým výzkumem a průmyslem</a:t>
            </a:r>
          </a:p>
          <a:p>
            <a:pPr marL="0" indent="0">
              <a:buNone/>
            </a:pPr>
            <a:r>
              <a:rPr lang="cs-CZ" sz="1400" b="1" dirty="0"/>
              <a:t>PROJEKTY !!! -  INICIALIZOVANÉ PRŮMYSLEM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4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980CB62-45D6-E314-A2FD-3AC8BE789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11" y="1259858"/>
            <a:ext cx="8708285" cy="4451093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1A6F868-7166-68FE-6B77-9E8EB7D1C547}"/>
              </a:ext>
            </a:extLst>
          </p:cNvPr>
          <p:cNvSpPr/>
          <p:nvPr/>
        </p:nvSpPr>
        <p:spPr>
          <a:xfrm>
            <a:off x="328210" y="2100840"/>
            <a:ext cx="2617193" cy="3610111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0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DBADF19-129B-D059-4969-9D783200056D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>
                <a:solidFill>
                  <a:schemeClr val="tx1"/>
                </a:solidFill>
              </a:rPr>
              <a:t>CO</a:t>
            </a:r>
            <a:r>
              <a:rPr lang="en-AU" sz="2800" b="1" baseline="-25000">
                <a:solidFill>
                  <a:schemeClr val="tx1"/>
                </a:solidFill>
              </a:rPr>
              <a:t>2</a:t>
            </a:r>
            <a:r>
              <a:rPr lang="en-AU" sz="2800" b="1">
                <a:solidFill>
                  <a:schemeClr val="tx1"/>
                </a:solidFill>
              </a:rPr>
              <a:t> Czech Solution Group structure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7C4967E-D764-463E-AA0D-09A14F1C2826}"/>
              </a:ext>
            </a:extLst>
          </p:cNvPr>
          <p:cNvSpPr txBox="1"/>
          <p:nvPr/>
        </p:nvSpPr>
        <p:spPr>
          <a:xfrm>
            <a:off x="274458" y="5775646"/>
            <a:ext cx="881578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/>
              <a:t>Profesionální analýzy projektových výzev EU v oblasti CCS/CCU</a:t>
            </a:r>
          </a:p>
          <a:p>
            <a:r>
              <a:rPr lang="cs-CZ" sz="1800" b="1" u="sng" dirty="0"/>
              <a:t>V rámci ČR </a:t>
            </a:r>
            <a:r>
              <a:rPr lang="en-US" sz="1800" dirty="0"/>
              <a:t>– </a:t>
            </a:r>
            <a:r>
              <a:rPr lang="cs-CZ" sz="1800" dirty="0"/>
              <a:t>užší spolupráce relevantních subjektů a vládou </a:t>
            </a:r>
            <a:r>
              <a:rPr lang="cs-CZ" b="1" dirty="0"/>
              <a:t>ROAD MAP dekarbonizace 2050</a:t>
            </a:r>
            <a:endParaRPr lang="cs-CZ" dirty="0"/>
          </a:p>
          <a:p>
            <a:r>
              <a:rPr lang="cs-CZ" sz="1800" b="1" u="sng" dirty="0"/>
              <a:t>V rámci </a:t>
            </a:r>
            <a:r>
              <a:rPr lang="en-US" sz="1800" b="1" u="sng" dirty="0"/>
              <a:t>EU </a:t>
            </a:r>
            <a:r>
              <a:rPr lang="cs-CZ" sz="1800" dirty="0"/>
              <a:t>-   kooperace s expertní strukturou EU</a:t>
            </a:r>
            <a:r>
              <a:rPr lang="en-US" sz="1800" dirty="0"/>
              <a:t> : </a:t>
            </a:r>
            <a:r>
              <a:rPr lang="en-US" sz="1800" b="1" dirty="0"/>
              <a:t>CO2 Value Europe</a:t>
            </a:r>
            <a:r>
              <a:rPr lang="cs-CZ" sz="1800" b="1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18390F-4DD0-3CF2-F4DC-AB0733A1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1" y="1203453"/>
            <a:ext cx="8708285" cy="4451093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0BF0292-6B71-A97F-9011-0DBBB7EBECD6}"/>
              </a:ext>
            </a:extLst>
          </p:cNvPr>
          <p:cNvSpPr/>
          <p:nvPr/>
        </p:nvSpPr>
        <p:spPr>
          <a:xfrm>
            <a:off x="3023828" y="2060849"/>
            <a:ext cx="3636404" cy="356865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7B3500-3E07-D86F-A8A6-F154BC25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05694"/>
            <a:ext cx="5907340" cy="62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DBADF19-129B-D059-4969-9D783200056D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>
                <a:solidFill>
                  <a:schemeClr val="tx1"/>
                </a:solidFill>
              </a:rPr>
              <a:t>CO</a:t>
            </a:r>
            <a:r>
              <a:rPr lang="en-AU" sz="2800" b="1" baseline="-25000">
                <a:solidFill>
                  <a:schemeClr val="tx1"/>
                </a:solidFill>
              </a:rPr>
              <a:t>2</a:t>
            </a:r>
            <a:r>
              <a:rPr lang="en-AU" sz="2800" b="1">
                <a:solidFill>
                  <a:schemeClr val="tx1"/>
                </a:solidFill>
              </a:rPr>
              <a:t> Czech Solution Group structure</a:t>
            </a:r>
          </a:p>
        </p:txBody>
      </p:sp>
      <p:sp>
        <p:nvSpPr>
          <p:cNvPr id="3" name="Šrafovaná šipka doprava 1">
            <a:extLst>
              <a:ext uri="{FF2B5EF4-FFF2-40B4-BE49-F238E27FC236}">
                <a16:creationId xmlns:a16="http://schemas.microsoft.com/office/drawing/2014/main" id="{5BD23601-3D0B-7430-787B-2C44024CA2CF}"/>
              </a:ext>
            </a:extLst>
          </p:cNvPr>
          <p:cNvSpPr/>
          <p:nvPr/>
        </p:nvSpPr>
        <p:spPr>
          <a:xfrm>
            <a:off x="7380312" y="5629507"/>
            <a:ext cx="1517977" cy="607804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Business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78CFE3-544B-58A7-5A54-8295E1DE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1" y="1203453"/>
            <a:ext cx="8708285" cy="445109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9147894-96E5-B77D-3EE5-A320DDC5BD8C}"/>
              </a:ext>
            </a:extLst>
          </p:cNvPr>
          <p:cNvSpPr/>
          <p:nvPr/>
        </p:nvSpPr>
        <p:spPr>
          <a:xfrm>
            <a:off x="6720808" y="2097802"/>
            <a:ext cx="2315687" cy="352839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1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749489"/>
            <a:ext cx="8856984" cy="526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noProof="1"/>
              <a:t>V dekarbonizačních procesech aplikovat  B.A.T.</a:t>
            </a:r>
            <a:endParaRPr lang="en-US" sz="2400" b="1" noProof="1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7504" y="1484783"/>
            <a:ext cx="8856984" cy="1243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u="sng" noProof="1"/>
              <a:t> 1. ANALÝZY </a:t>
            </a:r>
          </a:p>
          <a:p>
            <a:pPr marL="0" indent="0">
              <a:buNone/>
            </a:pPr>
            <a:r>
              <a:rPr lang="en-US" sz="1600" noProof="1"/>
              <a:t>- </a:t>
            </a:r>
            <a:r>
              <a:rPr lang="cs-CZ" sz="1600" noProof="1"/>
              <a:t>     Databáze vhodných komerčně dostupných technologií CCS/CCU (s vysokým TRL)</a:t>
            </a:r>
            <a:endParaRPr lang="en-US" sz="1600" noProof="1"/>
          </a:p>
          <a:p>
            <a:pPr>
              <a:buFontTx/>
              <a:buChar char="-"/>
            </a:pPr>
            <a:r>
              <a:rPr lang="cs-CZ" sz="1600" noProof="1"/>
              <a:t>Analýzy projektových výzev</a:t>
            </a:r>
            <a:r>
              <a:rPr lang="en-US" sz="1600" noProof="1"/>
              <a:t> EU</a:t>
            </a:r>
            <a:r>
              <a:rPr lang="cs-CZ" sz="1600" noProof="1"/>
              <a:t> a možností financování dekarbonizačních procesů podniků ČR</a:t>
            </a:r>
          </a:p>
          <a:p>
            <a:pPr>
              <a:buFontTx/>
              <a:buChar char="-"/>
            </a:pPr>
            <a:r>
              <a:rPr lang="cs-CZ" sz="1600" noProof="1"/>
              <a:t>Diplomové/Dizertační práce – vzdělávání CCS/CCU, kvalifikovaná generace</a:t>
            </a:r>
            <a:endParaRPr lang="cs-CZ" sz="1200" noProof="1"/>
          </a:p>
          <a:p>
            <a:pPr marL="0" indent="0">
              <a:buNone/>
            </a:pPr>
            <a:endParaRPr lang="cs-CZ" sz="1600" noProof="1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95874" y="3068960"/>
            <a:ext cx="8856984" cy="1099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u="sng" dirty="0"/>
              <a:t> 2. KOOPERACE</a:t>
            </a:r>
          </a:p>
          <a:p>
            <a:pPr>
              <a:buFontTx/>
              <a:buChar char="-"/>
            </a:pPr>
            <a:r>
              <a:rPr lang="cs-CZ" sz="1600" dirty="0"/>
              <a:t>Zajistit spolupráci se zahraničím </a:t>
            </a:r>
            <a:r>
              <a:rPr lang="en-US" sz="1600" dirty="0"/>
              <a:t> </a:t>
            </a:r>
            <a:r>
              <a:rPr lang="cs-CZ" sz="1600" dirty="0"/>
              <a:t>– výzkum/věda  s emitenty </a:t>
            </a:r>
            <a:r>
              <a:rPr lang="en-US" sz="1600" dirty="0"/>
              <a:t>CO2</a:t>
            </a:r>
            <a:r>
              <a:rPr lang="cs-CZ" sz="1600" dirty="0"/>
              <a:t>  </a:t>
            </a:r>
            <a:r>
              <a:rPr lang="en-US" sz="1600" dirty="0"/>
              <a:t>(</a:t>
            </a:r>
            <a:r>
              <a:rPr lang="cs-CZ" sz="1600" dirty="0"/>
              <a:t>propojování</a:t>
            </a:r>
            <a:r>
              <a:rPr lang="en-US" sz="1600" dirty="0"/>
              <a:t>,</a:t>
            </a:r>
            <a:r>
              <a:rPr lang="cs-CZ" sz="1600" dirty="0"/>
              <a:t>spolupráce</a:t>
            </a:r>
            <a:r>
              <a:rPr lang="en-US" sz="1600" dirty="0"/>
              <a:t> .....) </a:t>
            </a:r>
          </a:p>
          <a:p>
            <a:pPr>
              <a:buFontTx/>
              <a:buChar char="-"/>
            </a:pPr>
            <a:r>
              <a:rPr lang="cs-CZ" sz="1600" dirty="0"/>
              <a:t>Participace ČR v expertních organizacích EU</a:t>
            </a:r>
            <a:r>
              <a:rPr lang="en-US" sz="1600" dirty="0"/>
              <a:t> </a:t>
            </a:r>
            <a:endParaRPr lang="cs-CZ" sz="16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15144" y="4509119"/>
            <a:ext cx="8856984" cy="1452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 startAt="3"/>
            </a:pPr>
            <a:r>
              <a:rPr lang="cs-CZ" sz="1600" b="1" u="sng" dirty="0"/>
              <a:t>APLIKACE</a:t>
            </a:r>
          </a:p>
          <a:p>
            <a:pPr>
              <a:buFontTx/>
              <a:buChar char="-"/>
            </a:pPr>
            <a:r>
              <a:rPr lang="cs-CZ" sz="1600" dirty="0"/>
              <a:t>Napomáhat vzniku DEMO technologií a výrobních postupů (propojením vědy a průmyslu).</a:t>
            </a:r>
          </a:p>
          <a:p>
            <a:pPr>
              <a:buFontTx/>
              <a:buChar char="-"/>
            </a:pPr>
            <a:r>
              <a:rPr lang="cs-CZ" sz="1600" dirty="0"/>
              <a:t>Prezentace/konference/ workshopy/exkurze  a návštěvy ohledně vhodných technologií pro ČR </a:t>
            </a:r>
          </a:p>
          <a:p>
            <a:pPr marL="0" indent="0">
              <a:buNone/>
            </a:pPr>
            <a:r>
              <a:rPr lang="cs-CZ" sz="1600" dirty="0"/>
              <a:t>-      Kvalifikované posouzení vhodnosti technologií pro konkrétní akce v České republice (LCA, EIA…)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1"/>
                </a:solidFill>
              </a:rPr>
              <a:t>KOMERCIONALIZACE DEKARBONIZACE   </a:t>
            </a:r>
            <a:r>
              <a:rPr lang="en-US" sz="2800" b="1" dirty="0">
                <a:solidFill>
                  <a:schemeClr val="tx1"/>
                </a:solidFill>
              </a:rPr>
              <a:t>(BUSINESS)</a:t>
            </a:r>
          </a:p>
        </p:txBody>
      </p:sp>
    </p:spTree>
    <p:extLst>
      <p:ext uri="{BB962C8B-B14F-4D97-AF65-F5344CB8AC3E}">
        <p14:creationId xmlns:p14="http://schemas.microsoft.com/office/powerpoint/2010/main" val="37437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DBADF19-129B-D059-4969-9D783200056D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>
                <a:solidFill>
                  <a:schemeClr val="tx1"/>
                </a:solidFill>
              </a:rPr>
              <a:t>CO</a:t>
            </a:r>
            <a:r>
              <a:rPr lang="en-AU" sz="2800" b="1" baseline="-25000">
                <a:solidFill>
                  <a:schemeClr val="tx1"/>
                </a:solidFill>
              </a:rPr>
              <a:t>2</a:t>
            </a:r>
            <a:r>
              <a:rPr lang="en-AU" sz="2800" b="1">
                <a:solidFill>
                  <a:schemeClr val="tx1"/>
                </a:solidFill>
              </a:rPr>
              <a:t> Czech Solution Group structure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78CFE3-544B-58A7-5A54-8295E1DE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1" y="1203453"/>
            <a:ext cx="8708285" cy="44510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351A327-A74E-0E69-7D47-ABE46398AA7C}"/>
              </a:ext>
            </a:extLst>
          </p:cNvPr>
          <p:cNvSpPr/>
          <p:nvPr/>
        </p:nvSpPr>
        <p:spPr>
          <a:xfrm>
            <a:off x="328211" y="5753388"/>
            <a:ext cx="8708285" cy="967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Výzva českým subjektům:  </a:t>
            </a:r>
          </a:p>
          <a:p>
            <a:pPr algn="ctr"/>
            <a:endParaRPr lang="cs-CZ" sz="1000" dirty="0"/>
          </a:p>
          <a:p>
            <a:pPr algn="ctr"/>
            <a:r>
              <a:rPr lang="cs-CZ" dirty="0"/>
              <a:t>VYTVÁŘÍME SPOLEČNĚ ČESKÝ NÁRODNÍ CLUSTER CCU  </a:t>
            </a:r>
          </a:p>
        </p:txBody>
      </p:sp>
    </p:spTree>
    <p:extLst>
      <p:ext uri="{BB962C8B-B14F-4D97-AF65-F5344CB8AC3E}">
        <p14:creationId xmlns:p14="http://schemas.microsoft.com/office/powerpoint/2010/main" val="1319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588" y="332656"/>
            <a:ext cx="7416824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CO2 Czech </a:t>
            </a:r>
            <a:r>
              <a:rPr lang="cs-CZ" dirty="0" err="1">
                <a:solidFill>
                  <a:schemeClr val="tx1"/>
                </a:solidFill>
              </a:rPr>
              <a:t>Solution</a:t>
            </a:r>
            <a:r>
              <a:rPr lang="cs-CZ" dirty="0">
                <a:solidFill>
                  <a:schemeClr val="tx1"/>
                </a:solidFill>
              </a:rPr>
              <a:t> Group. </a:t>
            </a:r>
            <a:r>
              <a:rPr lang="cs-CZ" dirty="0" err="1">
                <a:solidFill>
                  <a:schemeClr val="tx1"/>
                </a:solidFill>
              </a:rPr>
              <a:t>z.s</a:t>
            </a:r>
            <a:r>
              <a:rPr lang="cs-CZ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3528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/>
              <a:t>Ing. Leoš Gál</a:t>
            </a:r>
          </a:p>
          <a:p>
            <a:r>
              <a:rPr lang="cs-CZ" altLang="cs-CZ" sz="1600" dirty="0">
                <a:hlinkClick r:id="rId3"/>
              </a:rPr>
              <a:t>leos.gal@seznam.cz</a:t>
            </a:r>
            <a:endParaRPr lang="cs-CZ" altLang="cs-CZ" sz="1600" dirty="0"/>
          </a:p>
          <a:p>
            <a:r>
              <a:rPr lang="cs-CZ" altLang="cs-CZ" sz="1600" dirty="0"/>
              <a:t>mobil 00420-736 505012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423" y="1596388"/>
            <a:ext cx="1750348" cy="7992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640055" y="2493534"/>
            <a:ext cx="163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IČO 11641592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5079747"/>
            <a:ext cx="125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KONTAKTY: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31840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/>
              <a:t>Ing. Petr Břenek</a:t>
            </a:r>
          </a:p>
          <a:p>
            <a:r>
              <a:rPr lang="cs-CZ" altLang="cs-CZ" sz="1600" dirty="0">
                <a:hlinkClick r:id="rId5"/>
              </a:rPr>
              <a:t>petr.brenek@pgpt.cz</a:t>
            </a:r>
            <a:endParaRPr lang="cs-CZ" altLang="cs-CZ" sz="1600" dirty="0"/>
          </a:p>
          <a:p>
            <a:r>
              <a:rPr lang="cs-CZ" altLang="cs-CZ" sz="1600" dirty="0"/>
              <a:t>mobil 00420-775 113349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12160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cs-CZ" sz="1600" dirty="0"/>
              <a:t>Ing. Jaroslav Suchý</a:t>
            </a:r>
          </a:p>
          <a:p>
            <a:r>
              <a:rPr lang="cs-CZ" altLang="cs-CZ" sz="1600" dirty="0">
                <a:hlinkClick r:id="rId6"/>
              </a:rPr>
              <a:t>jaroslav.suchy@pschp.cz</a:t>
            </a:r>
            <a:endParaRPr lang="cs-CZ" altLang="cs-CZ" sz="1600" dirty="0"/>
          </a:p>
          <a:p>
            <a:r>
              <a:rPr lang="cs-CZ" altLang="cs-CZ" sz="1600" dirty="0"/>
              <a:t> 00420-</a:t>
            </a:r>
            <a:r>
              <a:rPr lang="cs-CZ" sz="1600" dirty="0"/>
              <a:t>724 809 545</a:t>
            </a:r>
            <a:endParaRPr lang="cs-CZ" alt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1871700" y="412817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Rubeška</a:t>
            </a:r>
            <a:r>
              <a:rPr lang="cs-CZ" dirty="0"/>
              <a:t> 393/7,   Praha 9 – Vysočany,    190 00 Praha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9494" y="4109758"/>
            <a:ext cx="101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ADRESA: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492E90-EFB4-8E64-FC6D-08E9B85F9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329" y="2912946"/>
            <a:ext cx="989285" cy="9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34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23247</TotalTime>
  <Words>766</Words>
  <Application>Microsoft Office PowerPoint</Application>
  <PresentationFormat>Předvádění na obrazovce (4:3)</PresentationFormat>
  <Paragraphs>98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Leoš Gál</cp:lastModifiedBy>
  <cp:revision>253</cp:revision>
  <dcterms:created xsi:type="dcterms:W3CDTF">2021-05-30T08:04:47Z</dcterms:created>
  <dcterms:modified xsi:type="dcterms:W3CDTF">2023-10-11T07:07:29Z</dcterms:modified>
</cp:coreProperties>
</file>