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528" r:id="rId3"/>
    <p:sldId id="534" r:id="rId4"/>
    <p:sldId id="519" r:id="rId5"/>
    <p:sldId id="430" r:id="rId6"/>
    <p:sldId id="440" r:id="rId7"/>
    <p:sldId id="438" r:id="rId8"/>
    <p:sldId id="441" r:id="rId9"/>
    <p:sldId id="530" r:id="rId10"/>
    <p:sldId id="522" r:id="rId11"/>
    <p:sldId id="442" r:id="rId12"/>
    <p:sldId id="523" r:id="rId13"/>
    <p:sldId id="265" r:id="rId14"/>
    <p:sldId id="524" r:id="rId15"/>
    <p:sldId id="526" r:id="rId16"/>
    <p:sldId id="525" r:id="rId17"/>
    <p:sldId id="531" r:id="rId18"/>
    <p:sldId id="516" r:id="rId19"/>
    <p:sldId id="532" r:id="rId20"/>
    <p:sldId id="408" r:id="rId21"/>
    <p:sldId id="435" r:id="rId22"/>
    <p:sldId id="533" r:id="rId23"/>
    <p:sldId id="409" r:id="rId24"/>
    <p:sldId id="420" r:id="rId25"/>
    <p:sldId id="52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8CBF1-1FD9-4F8E-BAF3-AD080AB69D7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80AE5-886C-4E1C-958C-9B9615D5B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93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18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6782-9E5D-4364-BE36-6E80BD7527A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6782-9E5D-4364-BE36-6E80BD7527A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704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98C3-67A6-41BE-A8D2-AD321D3E20D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3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6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80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33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90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6782-9E5D-4364-BE36-6E80BD7527A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68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36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7578-149C-46D9-8FCD-46915BFCBAA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8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D0B89-8084-3A5D-02F8-25AC9978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6F22D1-DDA0-EE64-2369-3E743428C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34F062-3ECF-7D70-071A-1332AB22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EF297D-546A-DB0B-FF3C-93C01B92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0268E8-E35F-A9D6-2B23-AE0FC31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31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E02FF-17EA-43DB-61F5-8D102D8B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886CDE-8487-81A7-FA6F-0FF78223E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EA310D-0CDA-AD35-B3C5-0C9FCD92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0E90BA-6388-47A0-62C1-F6965A0F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D28921-A7E0-C5D9-C464-6913DACB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6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110A02-B86B-2261-23FF-995335E68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FF23DB-96E3-49BC-3259-8987ECCA9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C9B683-7098-D39B-92B5-23E5D4A8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2E5F2B-2876-CC9C-DC56-EAFE73B0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320E8A-BB35-6AF0-AA9C-1B984242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4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1455C-2B14-76C5-1333-B5ED7697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4B882-AFEF-71D2-DC82-430299D0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C7750B-1D0E-5831-41B5-3C24854A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6D41BE-B129-A4EE-7618-ADB87D7F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56A038-0F63-A19B-D3F8-42FAB6F6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2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DFE37-84B0-4E4A-3BD7-C7E0236D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DB80CB-1CCA-EC1D-725C-4C2A2145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EFFB3E-AC65-4335-89E0-6A7B9F61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929500-2054-A02B-8663-86C0FCDC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9CFE2C-EE48-9905-17CB-CE653A03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70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6F534-176F-E2AF-0C62-E0D3E880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013E7-F5EB-7300-AFFF-A10FF9BA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DADEC7-1DC0-CCA6-1523-55D8569BC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D6D356-0F14-D538-0736-D5F37ED9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14EDFD-BBAB-6F61-F86C-0D6B43FF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794158-C73D-FDEE-AD1D-76F818AF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1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E66D3-2CAD-66E3-A187-D3740865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539C61-5E07-1CAF-A3BA-95A0CE5C0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7C63F1-5330-9C72-BA70-FEC453324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DBC411-08A8-219B-54E5-88F7EB917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8FE31C-6D7E-7718-F4E3-B68B1426E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595B39-1162-0F02-6A31-4EBBFA73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D12AFB-E6C1-F9BE-1A4C-52497193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9C35C9-6924-D533-CA68-ADD903FF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63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4BF62-4C66-687F-46B6-EFD4B133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4C3A4B-82C2-0E42-DBAD-1FA314A0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CAE72B-2A25-4BA1-09DD-77EAD524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0AF475-9D3D-E860-AF93-4E67D2D6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67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02C045-8F5A-575E-FB2F-265F1E88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B2A50C-4945-1A2E-40E8-42A378EF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ACE90C-7BEA-2D9C-23F1-E053ADFE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05582-0D9A-801A-741B-3306EFBC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321C9-10D8-50EF-BF76-369EE31C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8C50A9-46A8-D9D1-B96A-B06647F78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4FC7DF-B000-7F5F-6F4E-7B09F4F7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6161BB-737D-6D44-AE1C-AC3E9544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596B07-1108-34A9-4225-75E6B8C1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6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8E450-C66B-0056-614B-BF445946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FDB668-5DA7-0806-AD0D-2CF4690FE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5301C-149D-C5B8-B273-4349E5B3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EE7334-C2DF-F0A3-DD3D-9E79A07D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64492A-3008-31B1-33BB-CEE9CC0E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41DDC6-EA7F-F134-FBD7-FF96D3FA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7DD8EF-2B46-DCA5-A641-B70CAB58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17094C-F264-1BFB-F1CD-0D28B09F8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4C1838-B337-0A8C-33A7-4AB386DF6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6143-4350-4E5E-9574-F06A5D9EC071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ACEF6-8FD7-7B84-1C2A-ADFF6758F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FEADF-61FA-8227-B063-804C23F3E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5AF0E-44B3-4A48-BAC5-1E64CC54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1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v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21-22245-6/figures/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technica.com/files/2020/09/Cement-manufacturing.png" TargetMode="External"/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epia.cz/wp-content/uploads/2022/10/Shrnuti-hodnoceni-dopadu-FF55-MZP-SEEPIA-ARAMIS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v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actsonclimate.org/infographics/emissions-pricing-world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35560" y="5733256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Ing. Leoš Gál </a:t>
            </a:r>
          </a:p>
          <a:p>
            <a:r>
              <a:rPr lang="cs-CZ" dirty="0"/>
              <a:t>mobil: 00420 -736 50 50 12</a:t>
            </a:r>
          </a:p>
          <a:p>
            <a:r>
              <a:rPr lang="cs-CZ" dirty="0"/>
              <a:t>www.co2cz.com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22830" y="316621"/>
            <a:ext cx="5346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noProof="1"/>
              <a:t>CO2 Czech Solution Group, z.s.</a:t>
            </a:r>
          </a:p>
          <a:p>
            <a:pPr algn="ctr"/>
            <a:endParaRPr lang="cs-CZ" sz="2400" b="1" noProof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776" y="101597"/>
            <a:ext cx="1187624" cy="59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AC317C-FB34-B834-2574-1F92CCD0A6FD}"/>
              </a:ext>
            </a:extLst>
          </p:cNvPr>
          <p:cNvSpPr txBox="1"/>
          <p:nvPr/>
        </p:nvSpPr>
        <p:spPr>
          <a:xfrm>
            <a:off x="302520" y="1608474"/>
            <a:ext cx="110670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3200" b="1" dirty="0"/>
          </a:p>
          <a:p>
            <a:pPr algn="ctr"/>
            <a:r>
              <a:rPr lang="cs-CZ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Technologický pohled na skleníkový plyn CO2 </a:t>
            </a:r>
          </a:p>
          <a:p>
            <a:pPr algn="ctr"/>
            <a:r>
              <a:rPr lang="cs-CZ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</a:t>
            </a:r>
          </a:p>
          <a:p>
            <a:pPr algn="ctr"/>
            <a:r>
              <a:rPr lang="cs-CZ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procesy CCU</a:t>
            </a:r>
            <a:endParaRPr lang="cs-CZ" sz="3200" b="1" dirty="0"/>
          </a:p>
          <a:p>
            <a:pPr algn="ctr"/>
            <a:r>
              <a:rPr lang="cs-CZ" sz="3200" b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5AB9B7-535C-F3B4-9EAF-CF17215A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1298" y="1961268"/>
            <a:ext cx="924478" cy="92447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A4625B4-2A48-61CB-0661-7A506806BBAC}"/>
              </a:ext>
            </a:extLst>
          </p:cNvPr>
          <p:cNvSpPr txBox="1"/>
          <p:nvPr/>
        </p:nvSpPr>
        <p:spPr>
          <a:xfrm>
            <a:off x="8769169" y="6010255"/>
            <a:ext cx="283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           19.10.2023 </a:t>
            </a:r>
          </a:p>
          <a:p>
            <a:r>
              <a:rPr lang="cs-CZ" dirty="0"/>
              <a:t> E&amp;Y - Na Florenci 2116/15</a:t>
            </a:r>
          </a:p>
        </p:txBody>
      </p:sp>
    </p:spTree>
    <p:extLst>
      <p:ext uri="{BB962C8B-B14F-4D97-AF65-F5344CB8AC3E}">
        <p14:creationId xmlns:p14="http://schemas.microsoft.com/office/powerpoint/2010/main" val="121956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845496"/>
            <a:ext cx="9055644" cy="116789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                     ROPA - C</a:t>
            </a:r>
            <a:r>
              <a:rPr lang="cs-CZ" baseline="-25000" dirty="0">
                <a:solidFill>
                  <a:schemeClr val="tx1"/>
                </a:solidFill>
              </a:rPr>
              <a:t>n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2n+2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                      PLYN  - CH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dirty="0">
                <a:solidFill>
                  <a:schemeClr val="tx1"/>
                </a:solidFill>
              </a:rPr>
              <a:t>                       UHLÍ  -  C</a:t>
            </a:r>
            <a:r>
              <a:rPr lang="cs-CZ" baseline="-25000" dirty="0">
                <a:solidFill>
                  <a:schemeClr val="tx1"/>
                </a:solidFill>
              </a:rPr>
              <a:t>137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97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9</a:t>
            </a:r>
            <a:r>
              <a:rPr lang="cs-CZ" dirty="0">
                <a:solidFill>
                  <a:schemeClr val="tx1"/>
                </a:solidFill>
              </a:rPr>
              <a:t>NS,   C</a:t>
            </a:r>
            <a:r>
              <a:rPr lang="cs-CZ" baseline="-25000" dirty="0">
                <a:solidFill>
                  <a:schemeClr val="tx1"/>
                </a:solidFill>
              </a:rPr>
              <a:t>240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90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NS</a:t>
            </a:r>
            <a:endParaRPr lang="cs-CZ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0381" y="6013389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83232" y="4777128"/>
            <a:ext cx="0" cy="923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542CC44-0281-24D5-1F51-773B57725292}"/>
              </a:ext>
            </a:extLst>
          </p:cNvPr>
          <p:cNvCxnSpPr>
            <a:cxnSpLocks/>
          </p:cNvCxnSpPr>
          <p:nvPr/>
        </p:nvCxnSpPr>
        <p:spPr>
          <a:xfrm flipV="1">
            <a:off x="2483232" y="1263192"/>
            <a:ext cx="0" cy="341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EE654C-0375-E907-E0C8-872C3E24D46C}"/>
              </a:ext>
            </a:extLst>
          </p:cNvPr>
          <p:cNvSpPr txBox="1"/>
          <p:nvPr/>
        </p:nvSpPr>
        <p:spPr>
          <a:xfrm>
            <a:off x="449235" y="801259"/>
            <a:ext cx="434871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CO</a:t>
            </a:r>
            <a:r>
              <a:rPr lang="cs-CZ" sz="2400" b="1" baseline="-25000" dirty="0">
                <a:solidFill>
                  <a:schemeClr val="tx1"/>
                </a:solidFill>
              </a:rPr>
              <a:t>2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E15EBD-6D99-28AE-5D14-3C97E2E0E7EB}"/>
              </a:ext>
            </a:extLst>
          </p:cNvPr>
          <p:cNvSpPr/>
          <p:nvPr/>
        </p:nvSpPr>
        <p:spPr>
          <a:xfrm>
            <a:off x="3873967" y="4356311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MOBILITA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1ED2AAC-FC6F-71D1-54A2-5EC3C8DAEC4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146682" y="4434099"/>
            <a:ext cx="727285" cy="601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>
            <a:extLst>
              <a:ext uri="{FF2B5EF4-FFF2-40B4-BE49-F238E27FC236}">
                <a16:creationId xmlns:a16="http://schemas.microsoft.com/office/drawing/2014/main" id="{F5D3453E-950C-BADC-CE89-3A09D247B34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</a:rPr>
              <a:t>ANTROPOLOGICKÉ PROCESY za posledních 150 let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C71067D-FA47-7B02-62A6-58853A1315A5}"/>
              </a:ext>
            </a:extLst>
          </p:cNvPr>
          <p:cNvSpPr/>
          <p:nvPr/>
        </p:nvSpPr>
        <p:spPr>
          <a:xfrm>
            <a:off x="3873970" y="4056562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TEPLO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C550347-F456-7BDA-549C-B97D9B85E28E}"/>
              </a:ext>
            </a:extLst>
          </p:cNvPr>
          <p:cNvSpPr/>
          <p:nvPr/>
        </p:nvSpPr>
        <p:spPr>
          <a:xfrm>
            <a:off x="3873969" y="3704290"/>
            <a:ext cx="2391820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ELEKTRICKÁ ENERGIE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1012B2A-87B3-E614-29E9-C92CE7D9C63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109369" y="3866308"/>
            <a:ext cx="764600" cy="550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FF5BC13-5DD1-91FA-7F14-DE609E8A983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123585" y="4194474"/>
            <a:ext cx="750385" cy="220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CA7347AA-E56D-4154-734A-F2F9E6DACF25}"/>
              </a:ext>
            </a:extLst>
          </p:cNvPr>
          <p:cNvSpPr/>
          <p:nvPr/>
        </p:nvSpPr>
        <p:spPr>
          <a:xfrm>
            <a:off x="3873968" y="2659114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PETROCHEMIE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B68F8D8-1C9A-45F6-6A12-10D631995913}"/>
              </a:ext>
            </a:extLst>
          </p:cNvPr>
          <p:cNvCxnSpPr>
            <a:cxnSpLocks/>
            <a:stCxn id="27" idx="3"/>
            <a:endCxn id="5" idx="1"/>
          </p:cNvCxnSpPr>
          <p:nvPr/>
        </p:nvCxnSpPr>
        <p:spPr>
          <a:xfrm flipV="1">
            <a:off x="6265787" y="1704518"/>
            <a:ext cx="1541277" cy="11166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53063342-6FCF-15E8-D761-D48B0642E1F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109369" y="2821132"/>
            <a:ext cx="764599" cy="1545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>
            <a:extLst>
              <a:ext uri="{FF2B5EF4-FFF2-40B4-BE49-F238E27FC236}">
                <a16:creationId xmlns:a16="http://schemas.microsoft.com/office/drawing/2014/main" id="{30FA8398-6D2A-226B-5A44-2E329D74C7F3}"/>
              </a:ext>
            </a:extLst>
          </p:cNvPr>
          <p:cNvSpPr/>
          <p:nvPr/>
        </p:nvSpPr>
        <p:spPr>
          <a:xfrm>
            <a:off x="3881076" y="3003999"/>
            <a:ext cx="2384711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METALURGIE</a:t>
            </a:r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FAADF64F-986E-42E9-DDA7-02646D265698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109369" y="3166017"/>
            <a:ext cx="771707" cy="1208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1232AD3C-8D5D-9282-72BE-E63F4749F462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3123585" y="3516889"/>
            <a:ext cx="754002" cy="8373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DABEC2EF-4994-2933-7DA7-F100DE76D130}"/>
              </a:ext>
            </a:extLst>
          </p:cNvPr>
          <p:cNvSpPr/>
          <p:nvPr/>
        </p:nvSpPr>
        <p:spPr>
          <a:xfrm>
            <a:off x="3877587" y="3354871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STAVEBNICTVÍ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823B5B-1BE0-336D-5818-D3E643822280}"/>
              </a:ext>
            </a:extLst>
          </p:cNvPr>
          <p:cNvSpPr/>
          <p:nvPr/>
        </p:nvSpPr>
        <p:spPr>
          <a:xfrm>
            <a:off x="7807064" y="574555"/>
            <a:ext cx="1602404" cy="2259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/>
              <a:t>Plasty</a:t>
            </a:r>
          </a:p>
          <a:p>
            <a:r>
              <a:rPr lang="cs-CZ" sz="1200" dirty="0"/>
              <a:t>Pryskyřice</a:t>
            </a:r>
          </a:p>
          <a:p>
            <a:r>
              <a:rPr lang="cs-CZ" sz="1200" dirty="0"/>
              <a:t>Vlákna</a:t>
            </a:r>
          </a:p>
          <a:p>
            <a:r>
              <a:rPr lang="cs-CZ" sz="1200" dirty="0"/>
              <a:t>Textilie</a:t>
            </a:r>
          </a:p>
          <a:p>
            <a:r>
              <a:rPr lang="cs-CZ" sz="1200" dirty="0"/>
              <a:t>Elastomery</a:t>
            </a:r>
          </a:p>
          <a:p>
            <a:r>
              <a:rPr lang="cs-CZ" sz="1200" dirty="0"/>
              <a:t>Gumy-Pryže</a:t>
            </a:r>
          </a:p>
          <a:p>
            <a:r>
              <a:rPr lang="cs-CZ" sz="1200" dirty="0"/>
              <a:t>Rozpouštědla</a:t>
            </a:r>
          </a:p>
          <a:p>
            <a:r>
              <a:rPr lang="cs-CZ" sz="1200" dirty="0"/>
              <a:t>Nátěrové hmoty</a:t>
            </a:r>
          </a:p>
          <a:p>
            <a:r>
              <a:rPr lang="cs-CZ" sz="1200" dirty="0"/>
              <a:t>Barviva –pigmenty</a:t>
            </a:r>
          </a:p>
          <a:p>
            <a:r>
              <a:rPr lang="cs-CZ" sz="1200" dirty="0"/>
              <a:t>Laky</a:t>
            </a:r>
          </a:p>
          <a:p>
            <a:r>
              <a:rPr lang="cs-CZ" sz="1200" dirty="0"/>
              <a:t>Lepidla</a:t>
            </a:r>
          </a:p>
          <a:p>
            <a:r>
              <a:rPr lang="cs-CZ" sz="1200" dirty="0"/>
              <a:t>Chemikálie ….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4A34EC7-8B1A-C9D0-A275-22520064DA4B}"/>
              </a:ext>
            </a:extLst>
          </p:cNvPr>
          <p:cNvCxnSpPr>
            <a:cxnSpLocks/>
            <a:stCxn id="56" idx="3"/>
            <a:endCxn id="24" idx="1"/>
          </p:cNvCxnSpPr>
          <p:nvPr/>
        </p:nvCxnSpPr>
        <p:spPr>
          <a:xfrm>
            <a:off x="6269406" y="3516889"/>
            <a:ext cx="1500670" cy="723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43C3D009-0930-F8F4-08A1-E97CFD603E60}"/>
              </a:ext>
            </a:extLst>
          </p:cNvPr>
          <p:cNvSpPr/>
          <p:nvPr/>
        </p:nvSpPr>
        <p:spPr>
          <a:xfrm>
            <a:off x="7770076" y="4002374"/>
            <a:ext cx="2260044" cy="475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vápna</a:t>
            </a:r>
          </a:p>
          <a:p>
            <a:pPr algn="ctr"/>
            <a:r>
              <a:rPr lang="cs-CZ" sz="1200" dirty="0"/>
              <a:t>CaCO</a:t>
            </a:r>
            <a:r>
              <a:rPr lang="cs-CZ" sz="1200" baseline="-25000" dirty="0"/>
              <a:t>3</a:t>
            </a:r>
            <a:r>
              <a:rPr lang="cs-CZ" sz="1200" dirty="0"/>
              <a:t> → </a:t>
            </a:r>
            <a:r>
              <a:rPr lang="cs-CZ" sz="1200" noProof="1"/>
              <a:t>CaO</a:t>
            </a:r>
            <a:r>
              <a:rPr lang="cs-CZ" sz="1200" dirty="0"/>
              <a:t> + CO</a:t>
            </a:r>
            <a:r>
              <a:rPr lang="cs-CZ" sz="1200" baseline="-25000" dirty="0"/>
              <a:t>2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6AC588-F960-E673-E445-4643A3D151C8}"/>
              </a:ext>
            </a:extLst>
          </p:cNvPr>
          <p:cNvSpPr/>
          <p:nvPr/>
        </p:nvSpPr>
        <p:spPr>
          <a:xfrm>
            <a:off x="7807063" y="2920414"/>
            <a:ext cx="2223057" cy="95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železa</a:t>
            </a:r>
          </a:p>
          <a:p>
            <a:r>
              <a:rPr lang="cs-CZ" sz="1200" dirty="0"/>
              <a:t>2C + O</a:t>
            </a:r>
            <a:r>
              <a:rPr lang="cs-CZ" sz="1200" baseline="-25000" dirty="0"/>
              <a:t>2 </a:t>
            </a:r>
            <a:r>
              <a:rPr lang="cs-CZ" sz="1200" dirty="0"/>
              <a:t>→ 2CO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    → 4Fe + 3CO</a:t>
            </a:r>
            <a:r>
              <a:rPr lang="cs-CZ" sz="1200" baseline="-25000" dirty="0"/>
              <a:t>2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+ 3CO → 2Fe + 3CO</a:t>
            </a:r>
            <a:r>
              <a:rPr lang="cs-CZ" sz="1200" baseline="-25000" dirty="0"/>
              <a:t>2</a:t>
            </a:r>
          </a:p>
          <a:p>
            <a:pPr algn="ctr"/>
            <a:endParaRPr lang="cs-CZ" sz="1200" baseline="-250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B0608050-1942-55BA-3829-BAC323FDBC86}"/>
              </a:ext>
            </a:extLst>
          </p:cNvPr>
          <p:cNvCxnSpPr>
            <a:cxnSpLocks/>
            <a:stCxn id="50" idx="3"/>
            <a:endCxn id="4" idx="1"/>
          </p:cNvCxnSpPr>
          <p:nvPr/>
        </p:nvCxnSpPr>
        <p:spPr>
          <a:xfrm>
            <a:off x="6265787" y="3166017"/>
            <a:ext cx="1541276" cy="233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5BFCF49-4BFD-B3D2-C0C3-8116C7892F08}"/>
              </a:ext>
            </a:extLst>
          </p:cNvPr>
          <p:cNvSpPr/>
          <p:nvPr/>
        </p:nvSpPr>
        <p:spPr>
          <a:xfrm>
            <a:off x="9563971" y="1448222"/>
            <a:ext cx="2223057" cy="8262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CO</a:t>
            </a:r>
            <a:r>
              <a:rPr lang="cs-CZ" sz="1400" baseline="-25000" dirty="0"/>
              <a:t>2</a:t>
            </a:r>
            <a:r>
              <a:rPr lang="cs-CZ" sz="1400" dirty="0"/>
              <a:t> - Chemie</a:t>
            </a:r>
          </a:p>
        </p:txBody>
      </p:sp>
    </p:spTree>
    <p:extLst>
      <p:ext uri="{BB962C8B-B14F-4D97-AF65-F5344CB8AC3E}">
        <p14:creationId xmlns:p14="http://schemas.microsoft.com/office/powerpoint/2010/main" val="7634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F8C4C3-87E8-035A-5A3F-AAAD3F8E4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78" y="1196753"/>
            <a:ext cx="8844937" cy="46983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B8A9DB-8C61-5A99-F29D-67149F22D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878" y="1196752"/>
            <a:ext cx="8881237" cy="469838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34152BF-A97A-CD5E-CB36-F8AB7AE0916D}"/>
              </a:ext>
            </a:extLst>
          </p:cNvPr>
          <p:cNvSpPr/>
          <p:nvPr/>
        </p:nvSpPr>
        <p:spPr>
          <a:xfrm>
            <a:off x="1524000" y="361"/>
            <a:ext cx="9144000" cy="99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CO2  (Uhlík) -Uhlovodíky 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</a:rPr>
              <a:t> vstupní surovina   pro  CHEMICKÝ PRŮMYSL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19DA41E-0581-B3D1-B1DD-3D5DBC5962C6}"/>
              </a:ext>
            </a:extLst>
          </p:cNvPr>
          <p:cNvSpPr/>
          <p:nvPr/>
        </p:nvSpPr>
        <p:spPr>
          <a:xfrm>
            <a:off x="1649110" y="6010275"/>
            <a:ext cx="1617965" cy="774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ZELENÉ UHLOVODÍKY  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D87379F-E536-199B-143A-107262493605}"/>
              </a:ext>
            </a:extLst>
          </p:cNvPr>
          <p:cNvSpPr/>
          <p:nvPr/>
        </p:nvSpPr>
        <p:spPr>
          <a:xfrm>
            <a:off x="3468385" y="6010275"/>
            <a:ext cx="6933430" cy="774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NUTNOST pro ZACHOVÁNÍ KONKURENCESCHOPNOSTI !!??</a:t>
            </a:r>
          </a:p>
        </p:txBody>
      </p:sp>
    </p:spTree>
    <p:extLst>
      <p:ext uri="{BB962C8B-B14F-4D97-AF65-F5344CB8AC3E}">
        <p14:creationId xmlns:p14="http://schemas.microsoft.com/office/powerpoint/2010/main" val="36256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845496"/>
            <a:ext cx="9055644" cy="116789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                     ROPA - C</a:t>
            </a:r>
            <a:r>
              <a:rPr lang="cs-CZ" baseline="-25000" dirty="0">
                <a:solidFill>
                  <a:schemeClr val="tx1"/>
                </a:solidFill>
              </a:rPr>
              <a:t>n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2n+2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                      PLYN  - CH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dirty="0">
                <a:solidFill>
                  <a:schemeClr val="tx1"/>
                </a:solidFill>
              </a:rPr>
              <a:t>                       UHLÍ  -  C</a:t>
            </a:r>
            <a:r>
              <a:rPr lang="cs-CZ" baseline="-25000" dirty="0">
                <a:solidFill>
                  <a:schemeClr val="tx1"/>
                </a:solidFill>
              </a:rPr>
              <a:t>137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97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9</a:t>
            </a:r>
            <a:r>
              <a:rPr lang="cs-CZ" dirty="0">
                <a:solidFill>
                  <a:schemeClr val="tx1"/>
                </a:solidFill>
              </a:rPr>
              <a:t>NS,   C</a:t>
            </a:r>
            <a:r>
              <a:rPr lang="cs-CZ" baseline="-25000" dirty="0">
                <a:solidFill>
                  <a:schemeClr val="tx1"/>
                </a:solidFill>
              </a:rPr>
              <a:t>240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90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NS</a:t>
            </a:r>
            <a:endParaRPr lang="cs-CZ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0381" y="6013389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83232" y="4777128"/>
            <a:ext cx="0" cy="923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542CC44-0281-24D5-1F51-773B57725292}"/>
              </a:ext>
            </a:extLst>
          </p:cNvPr>
          <p:cNvCxnSpPr>
            <a:cxnSpLocks/>
          </p:cNvCxnSpPr>
          <p:nvPr/>
        </p:nvCxnSpPr>
        <p:spPr>
          <a:xfrm flipV="1">
            <a:off x="2483232" y="1263192"/>
            <a:ext cx="0" cy="341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EE654C-0375-E907-E0C8-872C3E24D46C}"/>
              </a:ext>
            </a:extLst>
          </p:cNvPr>
          <p:cNvSpPr txBox="1"/>
          <p:nvPr/>
        </p:nvSpPr>
        <p:spPr>
          <a:xfrm>
            <a:off x="449235" y="801259"/>
            <a:ext cx="434871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CO</a:t>
            </a:r>
            <a:r>
              <a:rPr lang="cs-CZ" sz="2400" b="1" baseline="-25000" dirty="0">
                <a:solidFill>
                  <a:schemeClr val="tx1"/>
                </a:solidFill>
              </a:rPr>
              <a:t>2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E15EBD-6D99-28AE-5D14-3C97E2E0E7EB}"/>
              </a:ext>
            </a:extLst>
          </p:cNvPr>
          <p:cNvSpPr/>
          <p:nvPr/>
        </p:nvSpPr>
        <p:spPr>
          <a:xfrm>
            <a:off x="3873967" y="4356311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MOBILITA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1ED2AAC-FC6F-71D1-54A2-5EC3C8DAEC4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146682" y="4434099"/>
            <a:ext cx="727285" cy="601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>
            <a:extLst>
              <a:ext uri="{FF2B5EF4-FFF2-40B4-BE49-F238E27FC236}">
                <a16:creationId xmlns:a16="http://schemas.microsoft.com/office/drawing/2014/main" id="{F5D3453E-950C-BADC-CE89-3A09D247B34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</a:rPr>
              <a:t>ANTROPOLOGICKÉ PROCESY za posledních 150 let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C71067D-FA47-7B02-62A6-58853A1315A5}"/>
              </a:ext>
            </a:extLst>
          </p:cNvPr>
          <p:cNvSpPr/>
          <p:nvPr/>
        </p:nvSpPr>
        <p:spPr>
          <a:xfrm>
            <a:off x="3873970" y="4056562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TEPLO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C550347-F456-7BDA-549C-B97D9B85E28E}"/>
              </a:ext>
            </a:extLst>
          </p:cNvPr>
          <p:cNvSpPr/>
          <p:nvPr/>
        </p:nvSpPr>
        <p:spPr>
          <a:xfrm>
            <a:off x="3873969" y="3704290"/>
            <a:ext cx="2391820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ELEKTRICKÁ ENERGIE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1012B2A-87B3-E614-29E9-C92CE7D9C63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109369" y="3866308"/>
            <a:ext cx="764600" cy="550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FF5BC13-5DD1-91FA-7F14-DE609E8A983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123585" y="4194474"/>
            <a:ext cx="750385" cy="220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CA7347AA-E56D-4154-734A-F2F9E6DACF25}"/>
              </a:ext>
            </a:extLst>
          </p:cNvPr>
          <p:cNvSpPr/>
          <p:nvPr/>
        </p:nvSpPr>
        <p:spPr>
          <a:xfrm>
            <a:off x="3873968" y="2659114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PETROCHEMIE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B68F8D8-1C9A-45F6-6A12-10D631995913}"/>
              </a:ext>
            </a:extLst>
          </p:cNvPr>
          <p:cNvCxnSpPr>
            <a:cxnSpLocks/>
            <a:stCxn id="27" idx="3"/>
            <a:endCxn id="5" idx="1"/>
          </p:cNvCxnSpPr>
          <p:nvPr/>
        </p:nvCxnSpPr>
        <p:spPr>
          <a:xfrm flipV="1">
            <a:off x="6265787" y="1704518"/>
            <a:ext cx="1541277" cy="11166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53063342-6FCF-15E8-D761-D48B0642E1F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109369" y="2821132"/>
            <a:ext cx="764599" cy="1545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>
            <a:extLst>
              <a:ext uri="{FF2B5EF4-FFF2-40B4-BE49-F238E27FC236}">
                <a16:creationId xmlns:a16="http://schemas.microsoft.com/office/drawing/2014/main" id="{30FA8398-6D2A-226B-5A44-2E329D74C7F3}"/>
              </a:ext>
            </a:extLst>
          </p:cNvPr>
          <p:cNvSpPr/>
          <p:nvPr/>
        </p:nvSpPr>
        <p:spPr>
          <a:xfrm>
            <a:off x="3881076" y="3003999"/>
            <a:ext cx="2384711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METALURGIE</a:t>
            </a:r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FAADF64F-986E-42E9-DDA7-02646D265698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109369" y="3166017"/>
            <a:ext cx="771707" cy="1208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1232AD3C-8D5D-9282-72BE-E63F4749F462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3123585" y="3516889"/>
            <a:ext cx="754002" cy="8373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DABEC2EF-4994-2933-7DA7-F100DE76D130}"/>
              </a:ext>
            </a:extLst>
          </p:cNvPr>
          <p:cNvSpPr/>
          <p:nvPr/>
        </p:nvSpPr>
        <p:spPr>
          <a:xfrm>
            <a:off x="3877587" y="3354871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STAVEBNICTVÍ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823B5B-1BE0-336D-5818-D3E643822280}"/>
              </a:ext>
            </a:extLst>
          </p:cNvPr>
          <p:cNvSpPr/>
          <p:nvPr/>
        </p:nvSpPr>
        <p:spPr>
          <a:xfrm>
            <a:off x="7807064" y="574555"/>
            <a:ext cx="1602404" cy="2259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/>
              <a:t>Plasty</a:t>
            </a:r>
          </a:p>
          <a:p>
            <a:r>
              <a:rPr lang="cs-CZ" sz="1200" dirty="0"/>
              <a:t>Pryskyřice</a:t>
            </a:r>
          </a:p>
          <a:p>
            <a:r>
              <a:rPr lang="cs-CZ" sz="1200" dirty="0"/>
              <a:t>Vlákna</a:t>
            </a:r>
          </a:p>
          <a:p>
            <a:r>
              <a:rPr lang="cs-CZ" sz="1200" dirty="0"/>
              <a:t>Textilie</a:t>
            </a:r>
          </a:p>
          <a:p>
            <a:r>
              <a:rPr lang="cs-CZ" sz="1200" dirty="0"/>
              <a:t>Elastomery</a:t>
            </a:r>
          </a:p>
          <a:p>
            <a:r>
              <a:rPr lang="cs-CZ" sz="1200" dirty="0"/>
              <a:t>Gumy-Pryže</a:t>
            </a:r>
          </a:p>
          <a:p>
            <a:r>
              <a:rPr lang="cs-CZ" sz="1200" dirty="0"/>
              <a:t>Rozpouštědla</a:t>
            </a:r>
          </a:p>
          <a:p>
            <a:r>
              <a:rPr lang="cs-CZ" sz="1200" dirty="0"/>
              <a:t>Nátěrové hmoty</a:t>
            </a:r>
          </a:p>
          <a:p>
            <a:r>
              <a:rPr lang="cs-CZ" sz="1200" dirty="0"/>
              <a:t>Barviva –pigmenty</a:t>
            </a:r>
          </a:p>
          <a:p>
            <a:r>
              <a:rPr lang="cs-CZ" sz="1200" dirty="0"/>
              <a:t>Laky</a:t>
            </a:r>
          </a:p>
          <a:p>
            <a:r>
              <a:rPr lang="cs-CZ" sz="1200" dirty="0"/>
              <a:t>Lepidla</a:t>
            </a:r>
          </a:p>
          <a:p>
            <a:r>
              <a:rPr lang="cs-CZ" sz="1200" dirty="0"/>
              <a:t>Chemikálie ….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4A34EC7-8B1A-C9D0-A275-22520064DA4B}"/>
              </a:ext>
            </a:extLst>
          </p:cNvPr>
          <p:cNvCxnSpPr>
            <a:cxnSpLocks/>
            <a:stCxn id="56" idx="3"/>
            <a:endCxn id="24" idx="1"/>
          </p:cNvCxnSpPr>
          <p:nvPr/>
        </p:nvCxnSpPr>
        <p:spPr>
          <a:xfrm>
            <a:off x="6269406" y="3516889"/>
            <a:ext cx="1500670" cy="723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43C3D009-0930-F8F4-08A1-E97CFD603E60}"/>
              </a:ext>
            </a:extLst>
          </p:cNvPr>
          <p:cNvSpPr/>
          <p:nvPr/>
        </p:nvSpPr>
        <p:spPr>
          <a:xfrm>
            <a:off x="7770076" y="4002374"/>
            <a:ext cx="2260044" cy="475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vápna</a:t>
            </a:r>
          </a:p>
          <a:p>
            <a:pPr algn="ctr"/>
            <a:r>
              <a:rPr lang="cs-CZ" sz="1200" dirty="0"/>
              <a:t>CaCO</a:t>
            </a:r>
            <a:r>
              <a:rPr lang="cs-CZ" sz="1200" baseline="-25000" dirty="0"/>
              <a:t>3</a:t>
            </a:r>
            <a:r>
              <a:rPr lang="cs-CZ" sz="1200" dirty="0"/>
              <a:t> → </a:t>
            </a:r>
            <a:r>
              <a:rPr lang="cs-CZ" sz="1200" noProof="1"/>
              <a:t>CaO</a:t>
            </a:r>
            <a:r>
              <a:rPr lang="cs-CZ" sz="1200" dirty="0"/>
              <a:t> + CO</a:t>
            </a:r>
            <a:r>
              <a:rPr lang="cs-CZ" sz="1200" baseline="-25000" dirty="0"/>
              <a:t>2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6AC588-F960-E673-E445-4643A3D151C8}"/>
              </a:ext>
            </a:extLst>
          </p:cNvPr>
          <p:cNvSpPr/>
          <p:nvPr/>
        </p:nvSpPr>
        <p:spPr>
          <a:xfrm>
            <a:off x="7807063" y="2920414"/>
            <a:ext cx="2223057" cy="95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železa</a:t>
            </a:r>
          </a:p>
          <a:p>
            <a:r>
              <a:rPr lang="cs-CZ" sz="1200" dirty="0"/>
              <a:t>2C + O</a:t>
            </a:r>
            <a:r>
              <a:rPr lang="cs-CZ" sz="1200" baseline="-25000" dirty="0"/>
              <a:t>2 </a:t>
            </a:r>
            <a:r>
              <a:rPr lang="cs-CZ" sz="1200" dirty="0"/>
              <a:t>→ 2CO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    → 4Fe + 3CO</a:t>
            </a:r>
            <a:r>
              <a:rPr lang="cs-CZ" sz="1200" baseline="-25000" dirty="0"/>
              <a:t>2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+ 3CO → 2Fe + 3CO</a:t>
            </a:r>
            <a:r>
              <a:rPr lang="cs-CZ" sz="1200" baseline="-25000" dirty="0"/>
              <a:t>2</a:t>
            </a:r>
          </a:p>
          <a:p>
            <a:pPr algn="ctr"/>
            <a:endParaRPr lang="cs-CZ" sz="1200" baseline="-250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B0608050-1942-55BA-3829-BAC323FDBC86}"/>
              </a:ext>
            </a:extLst>
          </p:cNvPr>
          <p:cNvCxnSpPr>
            <a:cxnSpLocks/>
            <a:stCxn id="50" idx="3"/>
            <a:endCxn id="4" idx="1"/>
          </p:cNvCxnSpPr>
          <p:nvPr/>
        </p:nvCxnSpPr>
        <p:spPr>
          <a:xfrm>
            <a:off x="6265787" y="3166017"/>
            <a:ext cx="1541276" cy="233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5BFCF49-4BFD-B3D2-C0C3-8116C7892F08}"/>
              </a:ext>
            </a:extLst>
          </p:cNvPr>
          <p:cNvSpPr/>
          <p:nvPr/>
        </p:nvSpPr>
        <p:spPr>
          <a:xfrm>
            <a:off x="10198882" y="2973851"/>
            <a:ext cx="1993118" cy="8262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- Metalurgie</a:t>
            </a:r>
          </a:p>
        </p:txBody>
      </p:sp>
    </p:spTree>
    <p:extLst>
      <p:ext uri="{BB962C8B-B14F-4D97-AF65-F5344CB8AC3E}">
        <p14:creationId xmlns:p14="http://schemas.microsoft.com/office/powerpoint/2010/main" val="35541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D9771-7374-DBE6-B6F6-633829CD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839"/>
            <a:ext cx="12191999" cy="7888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METALURGIE  energeticko-emisní zatížení výroby 1900-2015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87C88-A518-EEDA-5B28-9FC22A14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01D68C-2A25-319E-F018-FC7CF1B7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3" y="838817"/>
            <a:ext cx="11702143" cy="580373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C213723-4D97-A4EB-CA24-635AD71221E5}"/>
              </a:ext>
            </a:extLst>
          </p:cNvPr>
          <p:cNvSpPr txBox="1"/>
          <p:nvPr/>
        </p:nvSpPr>
        <p:spPr>
          <a:xfrm>
            <a:off x="9318171" y="6642556"/>
            <a:ext cx="28738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https://www.nature.com/articles/s41467-021-22245-6/figures/1</a:t>
            </a:r>
            <a:r>
              <a:rPr lang="cs-CZ" sz="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02DD66-3473-1114-316C-47AD0A9686D6}"/>
              </a:ext>
            </a:extLst>
          </p:cNvPr>
          <p:cNvSpPr/>
          <p:nvPr/>
        </p:nvSpPr>
        <p:spPr>
          <a:xfrm>
            <a:off x="485775" y="838817"/>
            <a:ext cx="1609725" cy="380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267DF28-BDD6-3765-4D27-CCBB548BE3A4}"/>
              </a:ext>
            </a:extLst>
          </p:cNvPr>
          <p:cNvSpPr/>
          <p:nvPr/>
        </p:nvSpPr>
        <p:spPr>
          <a:xfrm>
            <a:off x="485774" y="3454142"/>
            <a:ext cx="1609725" cy="380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0041209-FF65-09A9-5088-CE140DBC2589}"/>
              </a:ext>
            </a:extLst>
          </p:cNvPr>
          <p:cNvSpPr/>
          <p:nvPr/>
        </p:nvSpPr>
        <p:spPr>
          <a:xfrm>
            <a:off x="491042" y="838817"/>
            <a:ext cx="2952330" cy="2780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Přípravné procesy: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         - Těžba </a:t>
            </a:r>
            <a:r>
              <a:rPr lang="en-AU" sz="1200" dirty="0">
                <a:solidFill>
                  <a:schemeClr val="tx1"/>
                </a:solidFill>
              </a:rPr>
              <a:t>(M</a:t>
            </a:r>
            <a:r>
              <a:rPr lang="cs-CZ" sz="1200" dirty="0">
                <a:solidFill>
                  <a:schemeClr val="tx1"/>
                </a:solidFill>
              </a:rPr>
              <a:t>I</a:t>
            </a:r>
            <a:r>
              <a:rPr lang="en-AU" sz="1200" dirty="0">
                <a:solidFill>
                  <a:schemeClr val="tx1"/>
                </a:solidFill>
              </a:rPr>
              <a:t> – mining)</a:t>
            </a:r>
          </a:p>
          <a:p>
            <a:r>
              <a:rPr lang="cs-CZ" dirty="0">
                <a:solidFill>
                  <a:schemeClr val="tx1"/>
                </a:solidFill>
              </a:rPr>
              <a:t>          - Spékání </a:t>
            </a:r>
            <a:r>
              <a:rPr lang="en-AU" sz="1200" dirty="0">
                <a:solidFill>
                  <a:schemeClr val="tx1"/>
                </a:solidFill>
              </a:rPr>
              <a:t>(SI – sintering)</a:t>
            </a:r>
          </a:p>
          <a:p>
            <a:r>
              <a:rPr lang="cs-CZ" dirty="0">
                <a:solidFill>
                  <a:schemeClr val="tx1"/>
                </a:solidFill>
              </a:rPr>
              <a:t>          - Peletizace </a:t>
            </a:r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en-AU" sz="1200" dirty="0">
                <a:solidFill>
                  <a:schemeClr val="tx1"/>
                </a:solidFill>
              </a:rPr>
              <a:t>PE-pelleting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CFCE9BC-0583-A97B-77D0-2A23178783B3}"/>
              </a:ext>
            </a:extLst>
          </p:cNvPr>
          <p:cNvSpPr/>
          <p:nvPr/>
        </p:nvSpPr>
        <p:spPr>
          <a:xfrm>
            <a:off x="3181350" y="4957085"/>
            <a:ext cx="885825" cy="3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šrot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E6E7D56-7FDC-5A58-FDBD-30031AAC525C}"/>
              </a:ext>
            </a:extLst>
          </p:cNvPr>
          <p:cNvSpPr/>
          <p:nvPr/>
        </p:nvSpPr>
        <p:spPr>
          <a:xfrm>
            <a:off x="3443372" y="838817"/>
            <a:ext cx="2084103" cy="45809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Výroba železa: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   - Vysoká pec</a:t>
            </a:r>
          </a:p>
          <a:p>
            <a:r>
              <a:rPr lang="en-AU" dirty="0">
                <a:solidFill>
                  <a:schemeClr val="tx1"/>
                </a:solidFill>
              </a:rPr>
              <a:t>  </a:t>
            </a:r>
            <a:r>
              <a:rPr lang="cs-CZ" dirty="0">
                <a:solidFill>
                  <a:schemeClr val="tx1"/>
                </a:solidFill>
              </a:rPr>
              <a:t>   </a:t>
            </a:r>
            <a:r>
              <a:rPr lang="en-AU" sz="1200" dirty="0">
                <a:solidFill>
                  <a:schemeClr val="tx1"/>
                </a:solidFill>
              </a:rPr>
              <a:t> (BF – Blast Furnace)</a:t>
            </a:r>
            <a:endParaRPr lang="en-AU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 - Přímá redukce</a:t>
            </a:r>
          </a:p>
          <a:p>
            <a:r>
              <a:rPr lang="cs-CZ" sz="1200" dirty="0">
                <a:solidFill>
                  <a:schemeClr val="tx1"/>
                </a:solidFill>
              </a:rPr>
              <a:t>       (DR - </a:t>
            </a:r>
            <a:r>
              <a:rPr lang="en-AU" sz="1200" dirty="0">
                <a:solidFill>
                  <a:schemeClr val="tx1"/>
                </a:solidFill>
              </a:rPr>
              <a:t>Direct Reduction)</a:t>
            </a:r>
          </a:p>
          <a:p>
            <a:endParaRPr lang="pl-PL" sz="1000" dirty="0">
              <a:solidFill>
                <a:schemeClr val="tx1"/>
              </a:solidFill>
            </a:endParaRPr>
          </a:p>
          <a:p>
            <a:r>
              <a:rPr lang="pl-PL" sz="1000" dirty="0">
                <a:solidFill>
                  <a:schemeClr val="tx1"/>
                </a:solidFill>
              </a:rPr>
              <a:t>      Fe</a:t>
            </a:r>
            <a:r>
              <a:rPr lang="pl-PL" sz="1000" baseline="-25000" dirty="0">
                <a:solidFill>
                  <a:schemeClr val="tx1"/>
                </a:solidFill>
              </a:rPr>
              <a:t>2</a:t>
            </a:r>
            <a:r>
              <a:rPr lang="pl-PL" sz="1000" dirty="0">
                <a:solidFill>
                  <a:schemeClr val="tx1"/>
                </a:solidFill>
              </a:rPr>
              <a:t>O</a:t>
            </a:r>
            <a:r>
              <a:rPr lang="pl-PL" sz="1000" baseline="-25000" dirty="0">
                <a:solidFill>
                  <a:schemeClr val="tx1"/>
                </a:solidFill>
              </a:rPr>
              <a:t>3</a:t>
            </a:r>
            <a:r>
              <a:rPr lang="pl-PL" sz="1000" dirty="0">
                <a:solidFill>
                  <a:schemeClr val="tx1"/>
                </a:solidFill>
              </a:rPr>
              <a:t> + 3CO → 3CO</a:t>
            </a:r>
            <a:r>
              <a:rPr lang="pl-PL" sz="1000" baseline="-25000" dirty="0">
                <a:solidFill>
                  <a:schemeClr val="tx1"/>
                </a:solidFill>
              </a:rPr>
              <a:t>2</a:t>
            </a:r>
            <a:r>
              <a:rPr lang="pl-PL" sz="1000" dirty="0">
                <a:solidFill>
                  <a:schemeClr val="tx1"/>
                </a:solidFill>
              </a:rPr>
              <a:t> + 2Fe</a:t>
            </a:r>
            <a:r>
              <a:rPr lang="cs-CZ" sz="1000" dirty="0">
                <a:solidFill>
                  <a:schemeClr val="tx1"/>
                </a:solidFill>
              </a:rPr>
              <a:t>    </a:t>
            </a: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9AAE72C-8329-B229-2FA0-609B7C8FAE36}"/>
              </a:ext>
            </a:extLst>
          </p:cNvPr>
          <p:cNvSpPr/>
          <p:nvPr/>
        </p:nvSpPr>
        <p:spPr>
          <a:xfrm>
            <a:off x="5527475" y="838817"/>
            <a:ext cx="2001356" cy="45809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Výroba oceli: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- Redukce  </a:t>
            </a:r>
            <a:r>
              <a:rPr lang="cs-CZ" b="1" dirty="0">
                <a:solidFill>
                  <a:schemeClr val="tx1"/>
                </a:solidFill>
              </a:rPr>
              <a:t>C</a:t>
            </a:r>
            <a:r>
              <a:rPr lang="cs-CZ" sz="1600" dirty="0">
                <a:solidFill>
                  <a:schemeClr val="tx1"/>
                </a:solidFill>
              </a:rPr>
              <a:t>, P, S</a:t>
            </a:r>
          </a:p>
          <a:p>
            <a:r>
              <a:rPr lang="cs-CZ" sz="1600" dirty="0">
                <a:solidFill>
                  <a:schemeClr val="tx1"/>
                </a:solidFill>
              </a:rPr>
              <a:t>- Legování Mg, Al, Si,..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8860A3A-0B97-324C-4960-D69C54E64649}"/>
              </a:ext>
            </a:extLst>
          </p:cNvPr>
          <p:cNvSpPr/>
          <p:nvPr/>
        </p:nvSpPr>
        <p:spPr>
          <a:xfrm>
            <a:off x="7515224" y="838817"/>
            <a:ext cx="4429126" cy="4580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Kontinuální odlévání</a:t>
            </a:r>
          </a:p>
          <a:p>
            <a:pPr algn="ctr"/>
            <a:r>
              <a:rPr lang="en-AU" sz="1200" dirty="0">
                <a:solidFill>
                  <a:schemeClr val="tx1"/>
                </a:solidFill>
              </a:rPr>
              <a:t>(CC Continuous Casting)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Ingotové odlévání 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(IC –Ingot Casting)</a:t>
            </a: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  <a:p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A629152-DD8F-EB50-CCBE-1CBA7E321D08}"/>
              </a:ext>
            </a:extLst>
          </p:cNvPr>
          <p:cNvSpPr/>
          <p:nvPr/>
        </p:nvSpPr>
        <p:spPr>
          <a:xfrm>
            <a:off x="3136953" y="5796984"/>
            <a:ext cx="8973403" cy="770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9A12E9A-7734-414F-82B4-CE30796BACB5}"/>
              </a:ext>
            </a:extLst>
          </p:cNvPr>
          <p:cNvSpPr/>
          <p:nvPr/>
        </p:nvSpPr>
        <p:spPr>
          <a:xfrm>
            <a:off x="3391405" y="5514021"/>
            <a:ext cx="8230323" cy="4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Redukovat všech 19 (16) zdrojů emisí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na nulu – technologicky krajně obtížné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5892C9-56A6-C49A-2420-6F3E9CCC6B38}"/>
              </a:ext>
            </a:extLst>
          </p:cNvPr>
          <p:cNvSpPr txBox="1"/>
          <p:nvPr/>
        </p:nvSpPr>
        <p:spPr>
          <a:xfrm>
            <a:off x="4485423" y="6009578"/>
            <a:ext cx="483101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/>
              <a:t> Dnes na 1 tunu vyrobené oceli – cca 2 tuny CO2</a:t>
            </a:r>
          </a:p>
          <a:p>
            <a:pPr algn="ctr"/>
            <a:r>
              <a:rPr lang="cs-CZ" dirty="0"/>
              <a:t>Celosvětově podíl emisí CO2 cca 7-11% </a:t>
            </a:r>
          </a:p>
        </p:txBody>
      </p:sp>
    </p:spTree>
    <p:extLst>
      <p:ext uri="{BB962C8B-B14F-4D97-AF65-F5344CB8AC3E}">
        <p14:creationId xmlns:p14="http://schemas.microsoft.com/office/powerpoint/2010/main" val="19300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9" grpId="0" animBg="1"/>
      <p:bldP spid="2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845496"/>
            <a:ext cx="9055644" cy="116789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                     ROPA - C</a:t>
            </a:r>
            <a:r>
              <a:rPr lang="cs-CZ" baseline="-25000" dirty="0">
                <a:solidFill>
                  <a:schemeClr val="tx1"/>
                </a:solidFill>
              </a:rPr>
              <a:t>n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2n+2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                      PLYN  - CH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dirty="0">
                <a:solidFill>
                  <a:schemeClr val="tx1"/>
                </a:solidFill>
              </a:rPr>
              <a:t>                       UHLÍ  -  C</a:t>
            </a:r>
            <a:r>
              <a:rPr lang="cs-CZ" baseline="-25000" dirty="0">
                <a:solidFill>
                  <a:schemeClr val="tx1"/>
                </a:solidFill>
              </a:rPr>
              <a:t>137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97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9</a:t>
            </a:r>
            <a:r>
              <a:rPr lang="cs-CZ" dirty="0">
                <a:solidFill>
                  <a:schemeClr val="tx1"/>
                </a:solidFill>
              </a:rPr>
              <a:t>NS,   C</a:t>
            </a:r>
            <a:r>
              <a:rPr lang="cs-CZ" baseline="-25000" dirty="0">
                <a:solidFill>
                  <a:schemeClr val="tx1"/>
                </a:solidFill>
              </a:rPr>
              <a:t>240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90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NS</a:t>
            </a:r>
            <a:endParaRPr lang="cs-CZ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0381" y="6013389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83232" y="4777128"/>
            <a:ext cx="0" cy="923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542CC44-0281-24D5-1F51-773B57725292}"/>
              </a:ext>
            </a:extLst>
          </p:cNvPr>
          <p:cNvCxnSpPr>
            <a:cxnSpLocks/>
          </p:cNvCxnSpPr>
          <p:nvPr/>
        </p:nvCxnSpPr>
        <p:spPr>
          <a:xfrm flipV="1">
            <a:off x="2483232" y="1263192"/>
            <a:ext cx="0" cy="341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EE654C-0375-E907-E0C8-872C3E24D46C}"/>
              </a:ext>
            </a:extLst>
          </p:cNvPr>
          <p:cNvSpPr txBox="1"/>
          <p:nvPr/>
        </p:nvSpPr>
        <p:spPr>
          <a:xfrm>
            <a:off x="449235" y="801259"/>
            <a:ext cx="434871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CO</a:t>
            </a:r>
            <a:r>
              <a:rPr lang="cs-CZ" sz="2400" b="1" baseline="-25000" dirty="0">
                <a:solidFill>
                  <a:schemeClr val="tx1"/>
                </a:solidFill>
              </a:rPr>
              <a:t>2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E15EBD-6D99-28AE-5D14-3C97E2E0E7EB}"/>
              </a:ext>
            </a:extLst>
          </p:cNvPr>
          <p:cNvSpPr/>
          <p:nvPr/>
        </p:nvSpPr>
        <p:spPr>
          <a:xfrm>
            <a:off x="3873967" y="4356311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MOBILITA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1ED2AAC-FC6F-71D1-54A2-5EC3C8DAEC4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146682" y="4434099"/>
            <a:ext cx="727285" cy="601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>
            <a:extLst>
              <a:ext uri="{FF2B5EF4-FFF2-40B4-BE49-F238E27FC236}">
                <a16:creationId xmlns:a16="http://schemas.microsoft.com/office/drawing/2014/main" id="{F5D3453E-950C-BADC-CE89-3A09D247B34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</a:rPr>
              <a:t>ANTROPOLOGICKÉ PROCESY za posledních 150 let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C71067D-FA47-7B02-62A6-58853A1315A5}"/>
              </a:ext>
            </a:extLst>
          </p:cNvPr>
          <p:cNvSpPr/>
          <p:nvPr/>
        </p:nvSpPr>
        <p:spPr>
          <a:xfrm>
            <a:off x="3873970" y="4056562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TEPLO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C550347-F456-7BDA-549C-B97D9B85E28E}"/>
              </a:ext>
            </a:extLst>
          </p:cNvPr>
          <p:cNvSpPr/>
          <p:nvPr/>
        </p:nvSpPr>
        <p:spPr>
          <a:xfrm>
            <a:off x="3873969" y="3704290"/>
            <a:ext cx="2391820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ELEKTRICKÁ ENERGIE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1012B2A-87B3-E614-29E9-C92CE7D9C63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109369" y="3866308"/>
            <a:ext cx="764600" cy="550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FF5BC13-5DD1-91FA-7F14-DE609E8A983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123585" y="4194474"/>
            <a:ext cx="750385" cy="220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CA7347AA-E56D-4154-734A-F2F9E6DACF25}"/>
              </a:ext>
            </a:extLst>
          </p:cNvPr>
          <p:cNvSpPr/>
          <p:nvPr/>
        </p:nvSpPr>
        <p:spPr>
          <a:xfrm>
            <a:off x="3873968" y="2659114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PETROCHEMIE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B68F8D8-1C9A-45F6-6A12-10D631995913}"/>
              </a:ext>
            </a:extLst>
          </p:cNvPr>
          <p:cNvCxnSpPr>
            <a:cxnSpLocks/>
            <a:stCxn id="27" idx="3"/>
            <a:endCxn id="5" idx="1"/>
          </p:cNvCxnSpPr>
          <p:nvPr/>
        </p:nvCxnSpPr>
        <p:spPr>
          <a:xfrm flipV="1">
            <a:off x="6265787" y="1704518"/>
            <a:ext cx="1541277" cy="11166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53063342-6FCF-15E8-D761-D48B0642E1F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109369" y="2821132"/>
            <a:ext cx="764599" cy="1545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>
            <a:extLst>
              <a:ext uri="{FF2B5EF4-FFF2-40B4-BE49-F238E27FC236}">
                <a16:creationId xmlns:a16="http://schemas.microsoft.com/office/drawing/2014/main" id="{30FA8398-6D2A-226B-5A44-2E329D74C7F3}"/>
              </a:ext>
            </a:extLst>
          </p:cNvPr>
          <p:cNvSpPr/>
          <p:nvPr/>
        </p:nvSpPr>
        <p:spPr>
          <a:xfrm>
            <a:off x="3881076" y="3003999"/>
            <a:ext cx="2384711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METALURGIE</a:t>
            </a:r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FAADF64F-986E-42E9-DDA7-02646D265698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109369" y="3166017"/>
            <a:ext cx="771707" cy="1208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1232AD3C-8D5D-9282-72BE-E63F4749F462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3123585" y="3516889"/>
            <a:ext cx="754002" cy="8373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DABEC2EF-4994-2933-7DA7-F100DE76D130}"/>
              </a:ext>
            </a:extLst>
          </p:cNvPr>
          <p:cNvSpPr/>
          <p:nvPr/>
        </p:nvSpPr>
        <p:spPr>
          <a:xfrm>
            <a:off x="3877587" y="3354871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STAVEBNICTVÍ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823B5B-1BE0-336D-5818-D3E643822280}"/>
              </a:ext>
            </a:extLst>
          </p:cNvPr>
          <p:cNvSpPr/>
          <p:nvPr/>
        </p:nvSpPr>
        <p:spPr>
          <a:xfrm>
            <a:off x="7807064" y="574555"/>
            <a:ext cx="1602404" cy="2259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/>
              <a:t>Plasty</a:t>
            </a:r>
          </a:p>
          <a:p>
            <a:r>
              <a:rPr lang="cs-CZ" sz="1200" dirty="0"/>
              <a:t>Pryskyřice</a:t>
            </a:r>
          </a:p>
          <a:p>
            <a:r>
              <a:rPr lang="cs-CZ" sz="1200" dirty="0"/>
              <a:t>Vlákna</a:t>
            </a:r>
          </a:p>
          <a:p>
            <a:r>
              <a:rPr lang="cs-CZ" sz="1200" dirty="0"/>
              <a:t>Textilie</a:t>
            </a:r>
          </a:p>
          <a:p>
            <a:r>
              <a:rPr lang="cs-CZ" sz="1200" dirty="0"/>
              <a:t>Elastomery</a:t>
            </a:r>
          </a:p>
          <a:p>
            <a:r>
              <a:rPr lang="cs-CZ" sz="1200" dirty="0"/>
              <a:t>Gumy-Pryže</a:t>
            </a:r>
          </a:p>
          <a:p>
            <a:r>
              <a:rPr lang="cs-CZ" sz="1200" dirty="0"/>
              <a:t>Rozpouštědla</a:t>
            </a:r>
          </a:p>
          <a:p>
            <a:r>
              <a:rPr lang="cs-CZ" sz="1200" dirty="0"/>
              <a:t>Nátěrové hmoty</a:t>
            </a:r>
          </a:p>
          <a:p>
            <a:r>
              <a:rPr lang="cs-CZ" sz="1200" dirty="0"/>
              <a:t>Barviva –pigmenty</a:t>
            </a:r>
          </a:p>
          <a:p>
            <a:r>
              <a:rPr lang="cs-CZ" sz="1200" dirty="0"/>
              <a:t>Laky</a:t>
            </a:r>
          </a:p>
          <a:p>
            <a:r>
              <a:rPr lang="cs-CZ" sz="1200" dirty="0"/>
              <a:t>Lepidla</a:t>
            </a:r>
          </a:p>
          <a:p>
            <a:r>
              <a:rPr lang="cs-CZ" sz="1200" dirty="0"/>
              <a:t>Chemikálie ….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4A34EC7-8B1A-C9D0-A275-22520064DA4B}"/>
              </a:ext>
            </a:extLst>
          </p:cNvPr>
          <p:cNvCxnSpPr>
            <a:cxnSpLocks/>
            <a:stCxn id="56" idx="3"/>
            <a:endCxn id="24" idx="1"/>
          </p:cNvCxnSpPr>
          <p:nvPr/>
        </p:nvCxnSpPr>
        <p:spPr>
          <a:xfrm>
            <a:off x="6269406" y="3516889"/>
            <a:ext cx="1500670" cy="723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43C3D009-0930-F8F4-08A1-E97CFD603E60}"/>
              </a:ext>
            </a:extLst>
          </p:cNvPr>
          <p:cNvSpPr/>
          <p:nvPr/>
        </p:nvSpPr>
        <p:spPr>
          <a:xfrm>
            <a:off x="7770076" y="4002374"/>
            <a:ext cx="2260044" cy="475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vápna</a:t>
            </a:r>
          </a:p>
          <a:p>
            <a:pPr algn="ctr"/>
            <a:r>
              <a:rPr lang="cs-CZ" sz="1200" dirty="0"/>
              <a:t>CaCO</a:t>
            </a:r>
            <a:r>
              <a:rPr lang="cs-CZ" sz="1200" baseline="-25000" dirty="0"/>
              <a:t>3</a:t>
            </a:r>
            <a:r>
              <a:rPr lang="cs-CZ" sz="1200" dirty="0"/>
              <a:t> → </a:t>
            </a:r>
            <a:r>
              <a:rPr lang="cs-CZ" sz="1200" noProof="1"/>
              <a:t>CaO</a:t>
            </a:r>
            <a:r>
              <a:rPr lang="cs-CZ" sz="1200" dirty="0"/>
              <a:t> + CO</a:t>
            </a:r>
            <a:r>
              <a:rPr lang="cs-CZ" sz="1200" baseline="-25000" dirty="0"/>
              <a:t>2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6AC588-F960-E673-E445-4643A3D151C8}"/>
              </a:ext>
            </a:extLst>
          </p:cNvPr>
          <p:cNvSpPr/>
          <p:nvPr/>
        </p:nvSpPr>
        <p:spPr>
          <a:xfrm>
            <a:off x="7807063" y="2920414"/>
            <a:ext cx="2223057" cy="95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železa</a:t>
            </a:r>
          </a:p>
          <a:p>
            <a:r>
              <a:rPr lang="cs-CZ" sz="1200" dirty="0"/>
              <a:t>2C + O</a:t>
            </a:r>
            <a:r>
              <a:rPr lang="cs-CZ" sz="1200" baseline="-25000" dirty="0"/>
              <a:t>2 </a:t>
            </a:r>
            <a:r>
              <a:rPr lang="cs-CZ" sz="1200" dirty="0"/>
              <a:t>→ 2CO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    → 4Fe + 3CO</a:t>
            </a:r>
            <a:r>
              <a:rPr lang="cs-CZ" sz="1200" baseline="-25000" dirty="0"/>
              <a:t>2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+ 3CO → 2Fe + 3CO</a:t>
            </a:r>
            <a:r>
              <a:rPr lang="cs-CZ" sz="1200" baseline="-25000" dirty="0"/>
              <a:t>2</a:t>
            </a:r>
          </a:p>
          <a:p>
            <a:pPr algn="ctr"/>
            <a:endParaRPr lang="cs-CZ" sz="1200" baseline="-250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B0608050-1942-55BA-3829-BAC323FDBC86}"/>
              </a:ext>
            </a:extLst>
          </p:cNvPr>
          <p:cNvCxnSpPr>
            <a:cxnSpLocks/>
            <a:stCxn id="50" idx="3"/>
            <a:endCxn id="4" idx="1"/>
          </p:cNvCxnSpPr>
          <p:nvPr/>
        </p:nvCxnSpPr>
        <p:spPr>
          <a:xfrm>
            <a:off x="6265787" y="3166017"/>
            <a:ext cx="1541276" cy="233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5BFCF49-4BFD-B3D2-C0C3-8116C7892F08}"/>
              </a:ext>
            </a:extLst>
          </p:cNvPr>
          <p:cNvSpPr/>
          <p:nvPr/>
        </p:nvSpPr>
        <p:spPr>
          <a:xfrm>
            <a:off x="10227196" y="3812835"/>
            <a:ext cx="1937815" cy="8262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- Cement</a:t>
            </a:r>
          </a:p>
        </p:txBody>
      </p:sp>
    </p:spTree>
    <p:extLst>
      <p:ext uri="{BB962C8B-B14F-4D97-AF65-F5344CB8AC3E}">
        <p14:creationId xmlns:p14="http://schemas.microsoft.com/office/powerpoint/2010/main" val="15247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84897D-4737-9DA2-E1DB-2DF99DF1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61" y="228663"/>
            <a:ext cx="8961590" cy="58919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C81872-1816-16F2-1DE8-BE4D67F91457}"/>
              </a:ext>
            </a:extLst>
          </p:cNvPr>
          <p:cNvSpPr txBox="1"/>
          <p:nvPr/>
        </p:nvSpPr>
        <p:spPr>
          <a:xfrm>
            <a:off x="8632721" y="6623325"/>
            <a:ext cx="3559278" cy="23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https://cleantechnica.com/files/2020/09/Cement-manufacturing.png</a:t>
            </a:r>
            <a:r>
              <a:rPr lang="cs-CZ" sz="900" dirty="0"/>
              <a:t> 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B1E662A-125D-17D2-A749-19D885ADD6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88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</a:rPr>
              <a:t>Výroba cementu – v celém řetězci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FDAD32-3CAB-FA3F-9A77-B5E004BB2DDF}"/>
              </a:ext>
            </a:extLst>
          </p:cNvPr>
          <p:cNvSpPr txBox="1"/>
          <p:nvPr/>
        </p:nvSpPr>
        <p:spPr>
          <a:xfrm>
            <a:off x="1469924" y="855582"/>
            <a:ext cx="236957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/>
              <a:t>Vstupní surovina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F9FA7B-B76B-3F1F-9C91-3AC75C58BCF6}"/>
              </a:ext>
            </a:extLst>
          </p:cNvPr>
          <p:cNvSpPr txBox="1"/>
          <p:nvPr/>
        </p:nvSpPr>
        <p:spPr>
          <a:xfrm>
            <a:off x="4648201" y="870231"/>
            <a:ext cx="356173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/>
              <a:t>Výroba slínku a cementu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07882C-2C7A-D8D4-86B0-A065E7BAB27B}"/>
              </a:ext>
            </a:extLst>
          </p:cNvPr>
          <p:cNvSpPr txBox="1"/>
          <p:nvPr/>
        </p:nvSpPr>
        <p:spPr>
          <a:xfrm>
            <a:off x="2654710" y="6088863"/>
            <a:ext cx="596537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/>
              <a:t> Dnes na 1 tunu vyrobeného cementu– cca 0,6-0,8 tuny CO2</a:t>
            </a:r>
          </a:p>
          <a:p>
            <a:pPr algn="ctr"/>
            <a:r>
              <a:rPr lang="cs-CZ" dirty="0"/>
              <a:t>Celosvětově podíl emisí CO2 cca 7% </a:t>
            </a:r>
          </a:p>
        </p:txBody>
      </p:sp>
    </p:spTree>
    <p:extLst>
      <p:ext uri="{BB962C8B-B14F-4D97-AF65-F5344CB8AC3E}">
        <p14:creationId xmlns:p14="http://schemas.microsoft.com/office/powerpoint/2010/main" val="2777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mate change: The massive CO2 emitter you may not know about - BBC News">
            <a:extLst>
              <a:ext uri="{FF2B5EF4-FFF2-40B4-BE49-F238E27FC236}">
                <a16:creationId xmlns:a16="http://schemas.microsoft.com/office/drawing/2014/main" id="{07A3489A-0417-B548-BE2E-F421FD20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0" y="335993"/>
            <a:ext cx="9832258" cy="41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6F04508-E307-5F0A-680C-0C0AE55DE892}"/>
              </a:ext>
            </a:extLst>
          </p:cNvPr>
          <p:cNvSpPr txBox="1"/>
          <p:nvPr/>
        </p:nvSpPr>
        <p:spPr>
          <a:xfrm>
            <a:off x="1064347" y="2665236"/>
            <a:ext cx="236957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1600" dirty="0"/>
              <a:t>Mletý vápenec + jíl </a:t>
            </a:r>
          </a:p>
          <a:p>
            <a:pPr algn="ctr"/>
            <a:r>
              <a:rPr lang="cs-CZ" sz="2000" dirty="0"/>
              <a:t>CaCO</a:t>
            </a:r>
            <a:r>
              <a:rPr lang="cs-CZ" sz="2000" baseline="-25000" dirty="0"/>
              <a:t>3</a:t>
            </a:r>
          </a:p>
          <a:p>
            <a:pPr algn="ctr"/>
            <a:r>
              <a:rPr lang="cs-CZ" baseline="-25000" dirty="0"/>
              <a:t>Dolomit, Siderit, Křemen…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6487B1-9FFE-B344-5948-9514CCE4E4FB}"/>
              </a:ext>
            </a:extLst>
          </p:cNvPr>
          <p:cNvSpPr txBox="1"/>
          <p:nvPr/>
        </p:nvSpPr>
        <p:spPr>
          <a:xfrm>
            <a:off x="8647474" y="3259723"/>
            <a:ext cx="107663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Slínek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A9C2F3-7145-841A-E948-D7884875DE1E}"/>
              </a:ext>
            </a:extLst>
          </p:cNvPr>
          <p:cNvSpPr txBox="1"/>
          <p:nvPr/>
        </p:nvSpPr>
        <p:spPr>
          <a:xfrm>
            <a:off x="2064775" y="5012359"/>
            <a:ext cx="9497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Klíčové strategie snižování emisí CO2:</a:t>
            </a:r>
          </a:p>
          <a:p>
            <a:r>
              <a:rPr lang="cs-CZ" dirty="0"/>
              <a:t>-  zvýšení energetické účinnosti</a:t>
            </a:r>
          </a:p>
          <a:p>
            <a:r>
              <a:rPr lang="cs-CZ" dirty="0"/>
              <a:t>-  přechod na paliva s nižšími emisemi uhlíku</a:t>
            </a:r>
          </a:p>
          <a:p>
            <a:r>
              <a:rPr lang="cs-CZ" dirty="0"/>
              <a:t>-  podpora výroby cementu materiálu (snížení poměru slínku k cementu a celkového objemu emisí).  - rozvoj inovativních výrobních postupů s téměř nulovými emisemi.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52596AF-36CC-5F71-4F1C-2BFEFF9966F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88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</a:rPr>
              <a:t>Cca 80% emisí tvoří výroby slínku v rotačních pecích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7F2A13B-EB7B-7128-1ADC-F94A9CF96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624" y="850649"/>
            <a:ext cx="419100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12DD30-D911-3822-AE65-6089F4280167}"/>
              </a:ext>
            </a:extLst>
          </p:cNvPr>
          <p:cNvSpPr/>
          <p:nvPr/>
        </p:nvSpPr>
        <p:spPr>
          <a:xfrm>
            <a:off x="1199536" y="1496150"/>
            <a:ext cx="9979742" cy="386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Společenská geneze vedoucí k procesům CCU (cirkulaci uhlíku)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Výzvy - hrozby pro konkurenceschopnost průmyslu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800" b="1" u="sng" dirty="0">
                <a:solidFill>
                  <a:schemeClr val="tx1"/>
                </a:solidFill>
              </a:rPr>
              <a:t>Hodnocení dopadů Fit </a:t>
            </a:r>
            <a:r>
              <a:rPr lang="cs-CZ" sz="2800" b="1" u="sng" dirty="0" err="1">
                <a:solidFill>
                  <a:schemeClr val="tx1"/>
                </a:solidFill>
              </a:rPr>
              <a:t>for</a:t>
            </a:r>
            <a:r>
              <a:rPr lang="cs-CZ" sz="2800" b="1" u="sng" dirty="0">
                <a:solidFill>
                  <a:schemeClr val="tx1"/>
                </a:solidFill>
              </a:rPr>
              <a:t> 55 (MŽP – SEEPIA)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Útlum využívání fosilních zdrojů v uhlovodíkové výrobě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CCU – vědecký přístup v kostce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D4D3E1C-4F08-5274-71DC-1F53A4241B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latin typeface="+mn-lt"/>
              </a:rPr>
              <a:t>Základní analýza pro systematizaci dekarbonizace 2050 </a:t>
            </a:r>
          </a:p>
        </p:txBody>
      </p:sp>
    </p:spTree>
    <p:extLst>
      <p:ext uri="{BB962C8B-B14F-4D97-AF65-F5344CB8AC3E}">
        <p14:creationId xmlns:p14="http://schemas.microsoft.com/office/powerpoint/2010/main" val="352144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85CDB7E-8609-8175-3C5A-0D5FD9894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4" y="1418045"/>
            <a:ext cx="3056823" cy="1047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2EB6DA9-E20F-BD5C-F382-85E820AAA2D8}"/>
              </a:ext>
            </a:extLst>
          </p:cNvPr>
          <p:cNvSpPr txBox="1"/>
          <p:nvPr/>
        </p:nvSpPr>
        <p:spPr>
          <a:xfrm>
            <a:off x="3774016" y="1352843"/>
            <a:ext cx="822959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effectLst/>
              </a:rPr>
              <a:t>Cíl - poskytnout kvalifikovaný podklad pro diskuzi </a:t>
            </a:r>
            <a:r>
              <a:rPr lang="cs-CZ" sz="1600" dirty="0">
                <a:effectLst/>
              </a:rPr>
              <a:t>ohledně nastavení domácích politik …</a:t>
            </a:r>
            <a:endParaRPr lang="cs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551EA35-E9E8-508B-9165-66E4205DC469}"/>
              </a:ext>
            </a:extLst>
          </p:cNvPr>
          <p:cNvSpPr txBox="1"/>
          <p:nvPr/>
        </p:nvSpPr>
        <p:spPr>
          <a:xfrm>
            <a:off x="3774016" y="1780084"/>
            <a:ext cx="822959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effectLst/>
              </a:rPr>
              <a:t>Přípravu modelování </a:t>
            </a:r>
            <a:r>
              <a:rPr lang="cs-CZ" sz="1600" dirty="0">
                <a:effectLst/>
              </a:rPr>
              <a:t>koordinovalo MŽP ve spolupráci s MPO, MD a MF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70AD65-7640-00E0-8989-474B0E4ADCF4}"/>
              </a:ext>
            </a:extLst>
          </p:cNvPr>
          <p:cNvSpPr txBox="1"/>
          <p:nvPr/>
        </p:nvSpPr>
        <p:spPr>
          <a:xfrm>
            <a:off x="3774016" y="2183975"/>
            <a:ext cx="844867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effectLst/>
              </a:rPr>
              <a:t>MODELOVÁNÍ :  Kombinace  model </a:t>
            </a:r>
            <a:r>
              <a:rPr lang="cs-CZ" sz="1600" b="1" dirty="0">
                <a:effectLst/>
              </a:rPr>
              <a:t>TIMES </a:t>
            </a:r>
            <a:r>
              <a:rPr lang="cs-CZ" sz="1600" dirty="0">
                <a:effectLst/>
              </a:rPr>
              <a:t>+ </a:t>
            </a:r>
            <a:r>
              <a:rPr lang="cs-CZ" sz="1600" dirty="0"/>
              <a:t>model</a:t>
            </a:r>
            <a:r>
              <a:rPr lang="cs-CZ" sz="1600" dirty="0">
                <a:effectLst/>
              </a:rPr>
              <a:t> </a:t>
            </a:r>
            <a:r>
              <a:rPr lang="cs-CZ" sz="1600" b="1" dirty="0">
                <a:effectLst/>
              </a:rPr>
              <a:t>CGE </a:t>
            </a:r>
            <a:r>
              <a:rPr lang="cs-CZ" sz="1600" dirty="0">
                <a:effectLst/>
              </a:rPr>
              <a:t>+</a:t>
            </a:r>
            <a:r>
              <a:rPr lang="cs-CZ" sz="1600" b="1" dirty="0">
                <a:effectLst/>
              </a:rPr>
              <a:t> </a:t>
            </a:r>
            <a:r>
              <a:rPr lang="cs-CZ" sz="1600" dirty="0">
                <a:effectLst/>
              </a:rPr>
              <a:t>makro-ekonometrický model </a:t>
            </a:r>
            <a:r>
              <a:rPr lang="cs-CZ" sz="1600" b="1" dirty="0">
                <a:effectLst/>
              </a:rPr>
              <a:t>E3ME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C13D57-7A3F-2710-5763-FC4CC54507FA}"/>
              </a:ext>
            </a:extLst>
          </p:cNvPr>
          <p:cNvSpPr txBox="1"/>
          <p:nvPr/>
        </p:nvSpPr>
        <p:spPr>
          <a:xfrm>
            <a:off x="499884" y="3382460"/>
            <a:ext cx="111922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  <a:effectLst/>
              </a:rPr>
              <a:t>Ani jeden z modelů nevede k energetické tranzici postavené na vodíku</a:t>
            </a:r>
            <a:r>
              <a:rPr lang="cs-CZ" sz="1800" dirty="0">
                <a:effectLst/>
              </a:rPr>
              <a:t>, </a:t>
            </a:r>
            <a:r>
              <a:rPr lang="cs-CZ" dirty="0"/>
              <a:t> </a:t>
            </a:r>
            <a:r>
              <a:rPr lang="cs-CZ" sz="1800" dirty="0">
                <a:effectLst/>
              </a:rPr>
              <a:t>je dáno zejména konzervativními předpoklady ohledně možností dovozu (zeleného) vodíku</a:t>
            </a:r>
            <a:endParaRPr lang="cs-CZ" sz="18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7C8C7BD-6EC7-26B9-43CC-0D74C9000300}"/>
              </a:ext>
            </a:extLst>
          </p:cNvPr>
          <p:cNvSpPr txBox="1"/>
          <p:nvPr/>
        </p:nvSpPr>
        <p:spPr>
          <a:xfrm>
            <a:off x="499885" y="4453519"/>
            <a:ext cx="111922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effectLst/>
              </a:rPr>
              <a:t>Celkové výnosy z prodeje emisních povolenek predikujeme do roku 2030 v objemu </a:t>
            </a:r>
            <a:r>
              <a:rPr lang="cs-CZ" b="1" dirty="0">
                <a:effectLst/>
              </a:rPr>
              <a:t>662 mld. Kč </a:t>
            </a:r>
            <a:r>
              <a:rPr lang="cs-CZ" dirty="0">
                <a:effectLst/>
              </a:rPr>
              <a:t>ve scénáři bez zavedení balíčku Fit </a:t>
            </a:r>
            <a:r>
              <a:rPr lang="cs-CZ" dirty="0" err="1">
                <a:effectLst/>
              </a:rPr>
              <a:t>for</a:t>
            </a:r>
            <a:r>
              <a:rPr lang="cs-CZ" dirty="0">
                <a:effectLst/>
              </a:rPr>
              <a:t> 55 a až </a:t>
            </a:r>
            <a:r>
              <a:rPr lang="cs-CZ" b="1" dirty="0">
                <a:solidFill>
                  <a:srgbClr val="FF0000"/>
                </a:solidFill>
                <a:effectLst/>
              </a:rPr>
              <a:t>1 271 mld. Kč </a:t>
            </a:r>
            <a:r>
              <a:rPr lang="cs-CZ" dirty="0">
                <a:solidFill>
                  <a:srgbClr val="FF0000"/>
                </a:solidFill>
                <a:effectLst/>
              </a:rPr>
              <a:t>po zavedení Fit </a:t>
            </a:r>
            <a:r>
              <a:rPr lang="cs-CZ" dirty="0" err="1">
                <a:solidFill>
                  <a:srgbClr val="FF0000"/>
                </a:solidFill>
                <a:effectLst/>
              </a:rPr>
              <a:t>for</a:t>
            </a:r>
            <a:r>
              <a:rPr lang="cs-CZ" dirty="0">
                <a:solidFill>
                  <a:srgbClr val="FF0000"/>
                </a:solidFill>
                <a:effectLst/>
              </a:rPr>
              <a:t> 55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031D1DF-870F-CD48-A17D-E18A22C9AF93}"/>
              </a:ext>
            </a:extLst>
          </p:cNvPr>
          <p:cNvSpPr txBox="1"/>
          <p:nvPr/>
        </p:nvSpPr>
        <p:spPr>
          <a:xfrm>
            <a:off x="6358117" y="6492155"/>
            <a:ext cx="5333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https://seepia.cz/wp-content/uploads/2022/10/Shrnuti-hodnoceni-dopadu-FF55-MZP-SEEPIA-ARAMIS.pdf</a:t>
            </a:r>
            <a:r>
              <a:rPr lang="cs-CZ" sz="900" dirty="0"/>
              <a:t> 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5083E5C-EE68-C27E-E2ED-5BA358458AE8}"/>
              </a:ext>
            </a:extLst>
          </p:cNvPr>
          <p:cNvSpPr txBox="1"/>
          <p:nvPr/>
        </p:nvSpPr>
        <p:spPr>
          <a:xfrm>
            <a:off x="499883" y="5421096"/>
            <a:ext cx="1119223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effectLst/>
              </a:rPr>
              <a:t>Ve všech scénářích dochází k </a:t>
            </a:r>
            <a:r>
              <a:rPr lang="cs-CZ" dirty="0">
                <a:solidFill>
                  <a:srgbClr val="FF0000"/>
                </a:solidFill>
                <a:effectLst/>
              </a:rPr>
              <a:t>výraznému zvýšení spotřeby EE.</a:t>
            </a:r>
            <a:endParaRPr lang="cs-CZ" dirty="0">
              <a:effectLst/>
            </a:endParaRPr>
          </a:p>
          <a:p>
            <a:pPr algn="ctr"/>
            <a:r>
              <a:rPr lang="cs-CZ" dirty="0">
                <a:effectLst/>
              </a:rPr>
              <a:t>V roce 2050 se konečná spotřeba elektřiny pohybuje mezi 70 až 102 </a:t>
            </a:r>
            <a:r>
              <a:rPr lang="cs-CZ" dirty="0" err="1">
                <a:effectLst/>
              </a:rPr>
              <a:t>TWh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405D54A-85EB-1D97-7B88-3447E03D5154}"/>
              </a:ext>
            </a:extLst>
          </p:cNvPr>
          <p:cNvSpPr/>
          <p:nvPr/>
        </p:nvSpPr>
        <p:spPr>
          <a:xfrm>
            <a:off x="0" y="361"/>
            <a:ext cx="12192000" cy="757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Hodnocení dopadů Fit </a:t>
            </a:r>
            <a:r>
              <a:rPr lang="cs-CZ" sz="2800" b="1" dirty="0" err="1">
                <a:solidFill>
                  <a:schemeClr val="tx1"/>
                </a:solidFill>
              </a:rPr>
              <a:t>for</a:t>
            </a:r>
            <a:r>
              <a:rPr lang="cs-CZ" sz="2800" b="1" dirty="0">
                <a:solidFill>
                  <a:schemeClr val="tx1"/>
                </a:solidFill>
              </a:rPr>
              <a:t> 55 pro ČR  - projekt SEEPIA</a:t>
            </a:r>
          </a:p>
        </p:txBody>
      </p:sp>
    </p:spTree>
    <p:extLst>
      <p:ext uri="{BB962C8B-B14F-4D97-AF65-F5344CB8AC3E}">
        <p14:creationId xmlns:p14="http://schemas.microsoft.com/office/powerpoint/2010/main" val="18745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12DD30-D911-3822-AE65-6089F4280167}"/>
              </a:ext>
            </a:extLst>
          </p:cNvPr>
          <p:cNvSpPr/>
          <p:nvPr/>
        </p:nvSpPr>
        <p:spPr>
          <a:xfrm>
            <a:off x="1199536" y="1496150"/>
            <a:ext cx="9979742" cy="386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Společenská geneze vedoucí k procesům CCU (cirkulaci uhlíku)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Výzvy - hrozby pro konkurenceschopnost průmyslu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Hodnocení dopadů Fit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55 (MŽP – SEEPIA)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800" b="1" u="sng" dirty="0">
                <a:solidFill>
                  <a:schemeClr val="tx1"/>
                </a:solidFill>
              </a:rPr>
              <a:t>Útlum využívání fosilních zdrojů v uhlovodíkové výrobě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CCU – vědecký přístup v kostce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D4D3E1C-4F08-5274-71DC-1F53A4241B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latin typeface="+mn-lt"/>
              </a:rPr>
              <a:t>Základní analýza pro systematizaci dekarbonizace 2050 </a:t>
            </a:r>
          </a:p>
        </p:txBody>
      </p:sp>
    </p:spTree>
    <p:extLst>
      <p:ext uri="{BB962C8B-B14F-4D97-AF65-F5344CB8AC3E}">
        <p14:creationId xmlns:p14="http://schemas.microsoft.com/office/powerpoint/2010/main" val="70648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12DD30-D911-3822-AE65-6089F4280167}"/>
              </a:ext>
            </a:extLst>
          </p:cNvPr>
          <p:cNvSpPr/>
          <p:nvPr/>
        </p:nvSpPr>
        <p:spPr>
          <a:xfrm>
            <a:off x="1199536" y="1496150"/>
            <a:ext cx="9979742" cy="386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Společenská geneze vedoucí k procesům CCU (cirkulaci uhlíku)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Výzvy - hrozby pro konkurenceschopnost průmyslu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Hodnocení dopadů Fit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55 (MŽP – SEEPIA)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Útlum využívání fosilních zdrojů v uhlovodíkové výrobě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CCU – vědecký přístup v kostce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D4D3E1C-4F08-5274-71DC-1F53A4241B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latin typeface="+mn-lt"/>
              </a:rPr>
              <a:t>Základní analýza pro systematizaci dekarbonizace 2050 </a:t>
            </a:r>
          </a:p>
        </p:txBody>
      </p:sp>
    </p:spTree>
    <p:extLst>
      <p:ext uri="{BB962C8B-B14F-4D97-AF65-F5344CB8AC3E}">
        <p14:creationId xmlns:p14="http://schemas.microsoft.com/office/powerpoint/2010/main" val="2994451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C2325EA-4B65-2DCC-8208-B020575DC656}"/>
              </a:ext>
            </a:extLst>
          </p:cNvPr>
          <p:cNvSpPr/>
          <p:nvPr/>
        </p:nvSpPr>
        <p:spPr>
          <a:xfrm>
            <a:off x="1512571" y="-23970"/>
            <a:ext cx="9144000" cy="99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Uhlovodíky – vstupní surovina  2023...2050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788728E-907F-83EF-0BF5-BF0EB244B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92121"/>
            <a:ext cx="9144000" cy="447375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6D72E81-D651-C124-DABE-6591F205F63F}"/>
              </a:ext>
            </a:extLst>
          </p:cNvPr>
          <p:cNvSpPr/>
          <p:nvPr/>
        </p:nvSpPr>
        <p:spPr>
          <a:xfrm>
            <a:off x="1544818" y="990095"/>
            <a:ext cx="4600275" cy="4864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  ROPA ………….. </a:t>
            </a:r>
            <a:r>
              <a:rPr lang="cs-CZ" sz="2400" dirty="0"/>
              <a:t>C</a:t>
            </a:r>
            <a:r>
              <a:rPr lang="cs-CZ" sz="2400" baseline="-25000" dirty="0"/>
              <a:t>n</a:t>
            </a:r>
            <a:r>
              <a:rPr lang="cs-CZ" sz="2400" dirty="0"/>
              <a:t>H</a:t>
            </a:r>
            <a:r>
              <a:rPr lang="cs-CZ" sz="2400" baseline="-25000" dirty="0"/>
              <a:t>2n+2</a:t>
            </a:r>
            <a:endParaRPr lang="cs-CZ" sz="2400" dirty="0"/>
          </a:p>
          <a:p>
            <a:r>
              <a:rPr lang="cs-CZ" sz="3200" dirty="0"/>
              <a:t>  ZEMNÍ PLYN ...</a:t>
            </a:r>
            <a:r>
              <a:rPr lang="cs-CZ" sz="2400" dirty="0"/>
              <a:t>CH</a:t>
            </a:r>
            <a:r>
              <a:rPr lang="cs-CZ" sz="2400" baseline="-25000" dirty="0"/>
              <a:t>4</a:t>
            </a:r>
            <a:endParaRPr lang="cs-CZ" sz="2400" dirty="0"/>
          </a:p>
          <a:p>
            <a:r>
              <a:rPr lang="cs-CZ" sz="3200" dirty="0"/>
              <a:t>  UHLÍ………….... </a:t>
            </a:r>
            <a:r>
              <a:rPr lang="cs-CZ" sz="2400" dirty="0"/>
              <a:t>C</a:t>
            </a:r>
            <a:r>
              <a:rPr lang="cs-CZ" sz="2400" baseline="-25000" dirty="0"/>
              <a:t>137</a:t>
            </a:r>
            <a:r>
              <a:rPr lang="cs-CZ" sz="2400" dirty="0"/>
              <a:t>H</a:t>
            </a:r>
            <a:r>
              <a:rPr lang="cs-CZ" sz="2400" baseline="-25000" dirty="0"/>
              <a:t>97</a:t>
            </a:r>
            <a:r>
              <a:rPr lang="cs-CZ" sz="2400" dirty="0"/>
              <a:t>O</a:t>
            </a:r>
            <a:r>
              <a:rPr lang="cs-CZ" sz="2400" baseline="-25000" dirty="0"/>
              <a:t>9</a:t>
            </a:r>
            <a:r>
              <a:rPr lang="cs-CZ" sz="2400" dirty="0"/>
              <a:t>NS,  </a:t>
            </a:r>
          </a:p>
          <a:p>
            <a:r>
              <a:rPr lang="cs-CZ" sz="2400" dirty="0"/>
              <a:t>                                       C</a:t>
            </a:r>
            <a:r>
              <a:rPr lang="cs-CZ" sz="2400" baseline="-25000" dirty="0"/>
              <a:t>240</a:t>
            </a:r>
            <a:r>
              <a:rPr lang="cs-CZ" sz="2400" dirty="0"/>
              <a:t>H</a:t>
            </a:r>
            <a:r>
              <a:rPr lang="cs-CZ" sz="2400" baseline="-25000" dirty="0"/>
              <a:t>90</a:t>
            </a:r>
            <a:r>
              <a:rPr lang="cs-CZ" sz="2400" dirty="0"/>
              <a:t>O</a:t>
            </a:r>
            <a:r>
              <a:rPr lang="cs-CZ" sz="2400" baseline="-25000" dirty="0"/>
              <a:t>4</a:t>
            </a:r>
            <a:r>
              <a:rPr lang="cs-CZ" sz="2400" dirty="0"/>
              <a:t>NS</a:t>
            </a:r>
          </a:p>
          <a:p>
            <a:r>
              <a:rPr lang="cs-CZ" sz="3200" dirty="0"/>
              <a:t>   BIOMASA …… </a:t>
            </a:r>
            <a:r>
              <a:rPr lang="cs-CZ" sz="2400" noProof="1"/>
              <a:t>C</a:t>
            </a:r>
            <a:r>
              <a:rPr lang="cs-CZ" sz="2400" baseline="-25000" noProof="1"/>
              <a:t>x</a:t>
            </a:r>
            <a:r>
              <a:rPr lang="cs-CZ" sz="2400" noProof="1"/>
              <a:t>H</a:t>
            </a:r>
            <a:r>
              <a:rPr lang="cs-CZ" sz="2400" baseline="-25000" noProof="1"/>
              <a:t>y</a:t>
            </a:r>
            <a:r>
              <a:rPr lang="cs-CZ" sz="2400" noProof="1"/>
              <a:t>O</a:t>
            </a:r>
            <a:r>
              <a:rPr lang="cs-CZ" sz="2400" baseline="-25000" noProof="1"/>
              <a:t>z</a:t>
            </a:r>
            <a:endParaRPr lang="cs-CZ" sz="2400" noProof="1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B8858FF-2751-0598-9FC8-6AB3911554CA}"/>
              </a:ext>
            </a:extLst>
          </p:cNvPr>
          <p:cNvSpPr/>
          <p:nvPr/>
        </p:nvSpPr>
        <p:spPr>
          <a:xfrm>
            <a:off x="6188720" y="1014077"/>
            <a:ext cx="2082127" cy="4870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STAVEBNÍCTVÍ</a:t>
            </a:r>
          </a:p>
          <a:p>
            <a:pPr algn="ctr"/>
            <a:r>
              <a:rPr lang="cs-CZ" sz="2000" dirty="0"/>
              <a:t>HUTNICTVÍ</a:t>
            </a:r>
          </a:p>
          <a:p>
            <a:pPr algn="ctr"/>
            <a:r>
              <a:rPr lang="cs-CZ" sz="2000" dirty="0"/>
              <a:t>RAFINERIE</a:t>
            </a:r>
          </a:p>
          <a:p>
            <a:r>
              <a:rPr lang="cs-CZ" sz="2000" dirty="0"/>
              <a:t>       SPALOVNY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2C057E2-8B3A-A35D-9539-66E26DB89BF3}"/>
              </a:ext>
            </a:extLst>
          </p:cNvPr>
          <p:cNvSpPr/>
          <p:nvPr/>
        </p:nvSpPr>
        <p:spPr>
          <a:xfrm>
            <a:off x="8286407" y="1018905"/>
            <a:ext cx="2370164" cy="4870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  </a:t>
            </a:r>
          </a:p>
          <a:p>
            <a:pPr algn="ctr"/>
            <a:r>
              <a:rPr lang="cs-CZ" sz="3200" dirty="0"/>
              <a:t>PRODUKTY</a:t>
            </a:r>
          </a:p>
          <a:p>
            <a:pPr algn="ctr"/>
            <a:endParaRPr lang="cs-CZ" sz="2400" dirty="0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E176BC5-8DF0-8C53-A2CA-CEC5D09EF1C6}"/>
              </a:ext>
            </a:extLst>
          </p:cNvPr>
          <p:cNvCxnSpPr>
            <a:cxnSpLocks/>
          </p:cNvCxnSpPr>
          <p:nvPr/>
        </p:nvCxnSpPr>
        <p:spPr>
          <a:xfrm flipH="1" flipV="1">
            <a:off x="1539089" y="1052734"/>
            <a:ext cx="4601872" cy="481516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A325174-0335-3AC5-56AD-3593D98F4DB7}"/>
              </a:ext>
            </a:extLst>
          </p:cNvPr>
          <p:cNvCxnSpPr>
            <a:cxnSpLocks/>
          </p:cNvCxnSpPr>
          <p:nvPr/>
        </p:nvCxnSpPr>
        <p:spPr>
          <a:xfrm flipV="1">
            <a:off x="1539089" y="990095"/>
            <a:ext cx="4572000" cy="481516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FDF3B7FF-5799-59B4-E43E-3D1BB33150DE}"/>
              </a:ext>
            </a:extLst>
          </p:cNvPr>
          <p:cNvSpPr/>
          <p:nvPr/>
        </p:nvSpPr>
        <p:spPr>
          <a:xfrm>
            <a:off x="2228094" y="5161012"/>
            <a:ext cx="3096344" cy="55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2050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BE1597B-1FEC-23EA-8EB7-BE88B89B5686}"/>
              </a:ext>
            </a:extLst>
          </p:cNvPr>
          <p:cNvSpPr/>
          <p:nvPr/>
        </p:nvSpPr>
        <p:spPr>
          <a:xfrm>
            <a:off x="2541997" y="4854202"/>
            <a:ext cx="2771800" cy="35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Cíle uhlíkové neutrality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F90E968-D1FF-1710-16D9-DB933D5E9177}"/>
              </a:ext>
            </a:extLst>
          </p:cNvPr>
          <p:cNvSpPr/>
          <p:nvPr/>
        </p:nvSpPr>
        <p:spPr>
          <a:xfrm>
            <a:off x="1499393" y="5971927"/>
            <a:ext cx="4630903" cy="719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/>
              <a:t>CO</a:t>
            </a:r>
            <a:r>
              <a:rPr lang="cs-CZ" sz="2000" baseline="-25000" dirty="0"/>
              <a:t>2</a:t>
            </a:r>
            <a:r>
              <a:rPr lang="cs-CZ" sz="2000" dirty="0"/>
              <a:t> + H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  <a:r>
              <a:rPr lang="cs-CZ" sz="1400" dirty="0"/>
              <a:t>(zelený, např. z vody) </a:t>
            </a:r>
            <a:r>
              <a:rPr lang="cs-CZ" dirty="0"/>
              <a:t>……</a:t>
            </a:r>
            <a:r>
              <a:rPr lang="cs-CZ" sz="2000" noProof="1"/>
              <a:t>C</a:t>
            </a:r>
            <a:r>
              <a:rPr lang="cs-CZ" sz="2000" baseline="-25000" noProof="1"/>
              <a:t>x</a:t>
            </a:r>
            <a:r>
              <a:rPr lang="cs-CZ" sz="2000" noProof="1"/>
              <a:t>H</a:t>
            </a:r>
            <a:r>
              <a:rPr lang="cs-CZ" sz="2000" baseline="-25000" noProof="1"/>
              <a:t>y</a:t>
            </a:r>
            <a:r>
              <a:rPr lang="cs-CZ" sz="2000" noProof="1"/>
              <a:t>  -  C</a:t>
            </a:r>
            <a:r>
              <a:rPr lang="cs-CZ" sz="2000" baseline="-25000" noProof="1"/>
              <a:t>x</a:t>
            </a:r>
            <a:r>
              <a:rPr lang="cs-CZ" sz="2000" noProof="1"/>
              <a:t>H</a:t>
            </a:r>
            <a:r>
              <a:rPr lang="cs-CZ" sz="2000" baseline="-25000" noProof="1"/>
              <a:t>y</a:t>
            </a:r>
            <a:r>
              <a:rPr lang="cs-CZ" sz="2000" noProof="1"/>
              <a:t>O</a:t>
            </a:r>
            <a:r>
              <a:rPr lang="cs-CZ" sz="2000" baseline="-25000" noProof="1"/>
              <a:t>z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724055D-5491-03AE-56E3-1E7236C2C97C}"/>
              </a:ext>
            </a:extLst>
          </p:cNvPr>
          <p:cNvSpPr/>
          <p:nvPr/>
        </p:nvSpPr>
        <p:spPr>
          <a:xfrm>
            <a:off x="6173416" y="5971927"/>
            <a:ext cx="2104985" cy="719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GASIFIKACE</a:t>
            </a:r>
          </a:p>
          <a:p>
            <a:pPr algn="ctr"/>
            <a:r>
              <a:rPr lang="cs-CZ" sz="1400" noProof="1"/>
              <a:t>Separace CO - CO</a:t>
            </a:r>
            <a:r>
              <a:rPr lang="cs-CZ" sz="1400" baseline="-25000" noProof="1"/>
              <a:t>2</a:t>
            </a:r>
            <a:r>
              <a:rPr lang="cs-CZ" sz="1400" noProof="1"/>
              <a:t> - H</a:t>
            </a:r>
            <a:r>
              <a:rPr lang="cs-CZ" sz="1400" baseline="-25000" noProof="1"/>
              <a:t>2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8771954-B6B5-8CD9-B005-FCF13A3577DB}"/>
              </a:ext>
            </a:extLst>
          </p:cNvPr>
          <p:cNvCxnSpPr>
            <a:cxnSpLocks/>
          </p:cNvCxnSpPr>
          <p:nvPr/>
        </p:nvCxnSpPr>
        <p:spPr>
          <a:xfrm flipV="1">
            <a:off x="6325806" y="3793418"/>
            <a:ext cx="1800200" cy="21602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48B033B-4C9F-083C-26FF-ED93BFDFBB0F}"/>
              </a:ext>
            </a:extLst>
          </p:cNvPr>
          <p:cNvCxnSpPr>
            <a:cxnSpLocks/>
          </p:cNvCxnSpPr>
          <p:nvPr/>
        </p:nvCxnSpPr>
        <p:spPr>
          <a:xfrm>
            <a:off x="6451268" y="3789041"/>
            <a:ext cx="1549279" cy="24083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20BDB84F-0977-FFBC-F593-150FD796A93C}"/>
              </a:ext>
            </a:extLst>
          </p:cNvPr>
          <p:cNvCxnSpPr>
            <a:cxnSpLocks/>
          </p:cNvCxnSpPr>
          <p:nvPr/>
        </p:nvCxnSpPr>
        <p:spPr>
          <a:xfrm>
            <a:off x="6451268" y="2944165"/>
            <a:ext cx="1300917" cy="71264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F614924-588A-EDA4-BDFA-01248142FE65}"/>
              </a:ext>
            </a:extLst>
          </p:cNvPr>
          <p:cNvCxnSpPr>
            <a:cxnSpLocks/>
          </p:cNvCxnSpPr>
          <p:nvPr/>
        </p:nvCxnSpPr>
        <p:spPr>
          <a:xfrm flipV="1">
            <a:off x="6622792" y="2923731"/>
            <a:ext cx="1273408" cy="75670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46AF2109-9555-6CA6-F60E-B1E756B4EC97}"/>
              </a:ext>
            </a:extLst>
          </p:cNvPr>
          <p:cNvSpPr/>
          <p:nvPr/>
        </p:nvSpPr>
        <p:spPr>
          <a:xfrm>
            <a:off x="8336577" y="5971927"/>
            <a:ext cx="2319995" cy="719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Zachování konkurenceschopnosti</a:t>
            </a:r>
            <a:endParaRPr lang="cs-CZ" baseline="-25000" noProof="1"/>
          </a:p>
        </p:txBody>
      </p:sp>
    </p:spTree>
    <p:extLst>
      <p:ext uri="{BB962C8B-B14F-4D97-AF65-F5344CB8AC3E}">
        <p14:creationId xmlns:p14="http://schemas.microsoft.com/office/powerpoint/2010/main" val="15891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0" grpId="0" animBg="1"/>
      <p:bldP spid="2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C2325EA-4B65-2DCC-8208-B020575DC656}"/>
              </a:ext>
            </a:extLst>
          </p:cNvPr>
          <p:cNvSpPr/>
          <p:nvPr/>
        </p:nvSpPr>
        <p:spPr>
          <a:xfrm>
            <a:off x="1512571" y="-23970"/>
            <a:ext cx="9144000" cy="99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Uhlovodíky – vstupní surovina  2023...2050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788728E-907F-83EF-0BF5-BF0EB244B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92121"/>
            <a:ext cx="9144000" cy="447375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6D72E81-D651-C124-DABE-6591F205F63F}"/>
              </a:ext>
            </a:extLst>
          </p:cNvPr>
          <p:cNvSpPr/>
          <p:nvPr/>
        </p:nvSpPr>
        <p:spPr>
          <a:xfrm>
            <a:off x="1544818" y="990095"/>
            <a:ext cx="4600275" cy="4864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  ROPA ………….. </a:t>
            </a:r>
            <a:r>
              <a:rPr lang="cs-CZ" sz="2400" dirty="0"/>
              <a:t>C</a:t>
            </a:r>
            <a:r>
              <a:rPr lang="cs-CZ" sz="2400" baseline="-25000" dirty="0"/>
              <a:t>n</a:t>
            </a:r>
            <a:r>
              <a:rPr lang="cs-CZ" sz="2400" dirty="0"/>
              <a:t>H</a:t>
            </a:r>
            <a:r>
              <a:rPr lang="cs-CZ" sz="2400" baseline="-25000" dirty="0"/>
              <a:t>2n+2</a:t>
            </a:r>
            <a:endParaRPr lang="cs-CZ" sz="2400" dirty="0"/>
          </a:p>
          <a:p>
            <a:r>
              <a:rPr lang="cs-CZ" sz="3200" dirty="0"/>
              <a:t>  ZEMNÍ PLYN ...</a:t>
            </a:r>
            <a:r>
              <a:rPr lang="cs-CZ" sz="2400" dirty="0"/>
              <a:t>CH</a:t>
            </a:r>
            <a:r>
              <a:rPr lang="cs-CZ" sz="2400" baseline="-25000" dirty="0"/>
              <a:t>4</a:t>
            </a:r>
            <a:endParaRPr lang="cs-CZ" sz="2400" dirty="0"/>
          </a:p>
          <a:p>
            <a:r>
              <a:rPr lang="cs-CZ" sz="3200" dirty="0"/>
              <a:t>  UHLÍ………….... </a:t>
            </a:r>
            <a:r>
              <a:rPr lang="cs-CZ" sz="2400" dirty="0"/>
              <a:t>C</a:t>
            </a:r>
            <a:r>
              <a:rPr lang="cs-CZ" sz="2400" baseline="-25000" dirty="0"/>
              <a:t>137</a:t>
            </a:r>
            <a:r>
              <a:rPr lang="cs-CZ" sz="2400" dirty="0"/>
              <a:t>H</a:t>
            </a:r>
            <a:r>
              <a:rPr lang="cs-CZ" sz="2400" baseline="-25000" dirty="0"/>
              <a:t>97</a:t>
            </a:r>
            <a:r>
              <a:rPr lang="cs-CZ" sz="2400" dirty="0"/>
              <a:t>O</a:t>
            </a:r>
            <a:r>
              <a:rPr lang="cs-CZ" sz="2400" baseline="-25000" dirty="0"/>
              <a:t>9</a:t>
            </a:r>
            <a:r>
              <a:rPr lang="cs-CZ" sz="2400" dirty="0"/>
              <a:t>NS,  </a:t>
            </a:r>
          </a:p>
          <a:p>
            <a:r>
              <a:rPr lang="cs-CZ" sz="2400" dirty="0"/>
              <a:t>                                       C</a:t>
            </a:r>
            <a:r>
              <a:rPr lang="cs-CZ" sz="2400" baseline="-25000" dirty="0"/>
              <a:t>240</a:t>
            </a:r>
            <a:r>
              <a:rPr lang="cs-CZ" sz="2400" dirty="0"/>
              <a:t>H</a:t>
            </a:r>
            <a:r>
              <a:rPr lang="cs-CZ" sz="2400" baseline="-25000" dirty="0"/>
              <a:t>90</a:t>
            </a:r>
            <a:r>
              <a:rPr lang="cs-CZ" sz="2400" dirty="0"/>
              <a:t>O</a:t>
            </a:r>
            <a:r>
              <a:rPr lang="cs-CZ" sz="2400" baseline="-25000" dirty="0"/>
              <a:t>4</a:t>
            </a:r>
            <a:r>
              <a:rPr lang="cs-CZ" sz="2400" dirty="0"/>
              <a:t>NS</a:t>
            </a:r>
          </a:p>
          <a:p>
            <a:r>
              <a:rPr lang="cs-CZ" sz="3200" dirty="0"/>
              <a:t>   BIOMASA …… </a:t>
            </a:r>
            <a:r>
              <a:rPr lang="cs-CZ" sz="2400" noProof="1"/>
              <a:t>C</a:t>
            </a:r>
            <a:r>
              <a:rPr lang="cs-CZ" sz="2400" baseline="-25000" noProof="1"/>
              <a:t>x</a:t>
            </a:r>
            <a:r>
              <a:rPr lang="cs-CZ" sz="2400" noProof="1"/>
              <a:t>H</a:t>
            </a:r>
            <a:r>
              <a:rPr lang="cs-CZ" sz="2400" baseline="-25000" noProof="1"/>
              <a:t>y</a:t>
            </a:r>
            <a:r>
              <a:rPr lang="cs-CZ" sz="2400" noProof="1"/>
              <a:t>O</a:t>
            </a:r>
            <a:r>
              <a:rPr lang="cs-CZ" sz="2400" baseline="-25000" noProof="1"/>
              <a:t>z</a:t>
            </a:r>
            <a:endParaRPr lang="cs-CZ" sz="2400" noProof="1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B8858FF-2751-0598-9FC8-6AB3911554CA}"/>
              </a:ext>
            </a:extLst>
          </p:cNvPr>
          <p:cNvSpPr/>
          <p:nvPr/>
        </p:nvSpPr>
        <p:spPr>
          <a:xfrm>
            <a:off x="6188720" y="1014077"/>
            <a:ext cx="2082127" cy="4870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STAVEBNÍCTVÍ</a:t>
            </a:r>
          </a:p>
          <a:p>
            <a:pPr algn="ctr"/>
            <a:r>
              <a:rPr lang="cs-CZ" sz="2000" dirty="0"/>
              <a:t>HUTNICTVÍ</a:t>
            </a:r>
          </a:p>
          <a:p>
            <a:pPr algn="ctr"/>
            <a:r>
              <a:rPr lang="cs-CZ" sz="2000" dirty="0"/>
              <a:t>RAFINERIE</a:t>
            </a:r>
          </a:p>
          <a:p>
            <a:r>
              <a:rPr lang="cs-CZ" sz="2000" dirty="0"/>
              <a:t>       SPALOVNY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F90E968-D1FF-1710-16D9-DB933D5E9177}"/>
              </a:ext>
            </a:extLst>
          </p:cNvPr>
          <p:cNvSpPr/>
          <p:nvPr/>
        </p:nvSpPr>
        <p:spPr>
          <a:xfrm>
            <a:off x="1499393" y="5971927"/>
            <a:ext cx="4630903" cy="719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/>
              <a:t>CO</a:t>
            </a:r>
            <a:r>
              <a:rPr lang="cs-CZ" sz="2000" baseline="-25000" dirty="0"/>
              <a:t>2</a:t>
            </a:r>
            <a:r>
              <a:rPr lang="cs-CZ" sz="2000" dirty="0"/>
              <a:t> + H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  <a:r>
              <a:rPr lang="cs-CZ" sz="1400" dirty="0"/>
              <a:t>(zelený např. z vody) </a:t>
            </a:r>
            <a:r>
              <a:rPr lang="cs-CZ" dirty="0"/>
              <a:t>……</a:t>
            </a:r>
            <a:r>
              <a:rPr lang="cs-CZ" sz="2000" noProof="1"/>
              <a:t>C</a:t>
            </a:r>
            <a:r>
              <a:rPr lang="cs-CZ" sz="2000" baseline="-25000" noProof="1"/>
              <a:t>x</a:t>
            </a:r>
            <a:r>
              <a:rPr lang="cs-CZ" sz="2000" noProof="1"/>
              <a:t>H</a:t>
            </a:r>
            <a:r>
              <a:rPr lang="cs-CZ" sz="2000" baseline="-25000" noProof="1"/>
              <a:t>y</a:t>
            </a:r>
            <a:r>
              <a:rPr lang="cs-CZ" sz="2000" noProof="1"/>
              <a:t>  -  C</a:t>
            </a:r>
            <a:r>
              <a:rPr lang="cs-CZ" sz="2000" baseline="-25000" noProof="1"/>
              <a:t>x</a:t>
            </a:r>
            <a:r>
              <a:rPr lang="cs-CZ" sz="2000" noProof="1"/>
              <a:t>H</a:t>
            </a:r>
            <a:r>
              <a:rPr lang="cs-CZ" sz="2000" baseline="-25000" noProof="1"/>
              <a:t>y</a:t>
            </a:r>
            <a:r>
              <a:rPr lang="cs-CZ" sz="2000" noProof="1"/>
              <a:t>O</a:t>
            </a:r>
            <a:r>
              <a:rPr lang="cs-CZ" sz="2000" baseline="-25000" noProof="1"/>
              <a:t>z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724055D-5491-03AE-56E3-1E7236C2C97C}"/>
              </a:ext>
            </a:extLst>
          </p:cNvPr>
          <p:cNvSpPr/>
          <p:nvPr/>
        </p:nvSpPr>
        <p:spPr>
          <a:xfrm>
            <a:off x="6173416" y="5971927"/>
            <a:ext cx="2104985" cy="719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GASIFIKACE</a:t>
            </a:r>
          </a:p>
          <a:p>
            <a:pPr algn="ctr"/>
            <a:r>
              <a:rPr lang="cs-CZ" sz="1400" noProof="1"/>
              <a:t>Separace CO - CO</a:t>
            </a:r>
            <a:r>
              <a:rPr lang="cs-CZ" sz="1400" baseline="-25000" noProof="1"/>
              <a:t>2</a:t>
            </a:r>
            <a:r>
              <a:rPr lang="cs-CZ" sz="1400" noProof="1"/>
              <a:t> - H</a:t>
            </a:r>
            <a:r>
              <a:rPr lang="cs-CZ" sz="1400" baseline="-25000" noProof="1"/>
              <a:t>2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6AF2109-9555-6CA6-F60E-B1E756B4EC97}"/>
              </a:ext>
            </a:extLst>
          </p:cNvPr>
          <p:cNvSpPr/>
          <p:nvPr/>
        </p:nvSpPr>
        <p:spPr>
          <a:xfrm>
            <a:off x="8336577" y="5971927"/>
            <a:ext cx="2319995" cy="719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Zachování konkurenceschopnosti</a:t>
            </a:r>
            <a:endParaRPr lang="cs-CZ" baseline="-25000" noProof="1"/>
          </a:p>
        </p:txBody>
      </p:sp>
    </p:spTree>
    <p:extLst>
      <p:ext uri="{BB962C8B-B14F-4D97-AF65-F5344CB8AC3E}">
        <p14:creationId xmlns:p14="http://schemas.microsoft.com/office/powerpoint/2010/main" val="34198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12DD30-D911-3822-AE65-6089F4280167}"/>
              </a:ext>
            </a:extLst>
          </p:cNvPr>
          <p:cNvSpPr/>
          <p:nvPr/>
        </p:nvSpPr>
        <p:spPr>
          <a:xfrm>
            <a:off x="1199536" y="1496150"/>
            <a:ext cx="9979742" cy="386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Společenská geneze vedoucí k procesům CCU (cirkulaci uhlíku)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Výzvy - hrozby pro konkurenceschopnost průmyslu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Hodnocení dopadů Fit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55 (MŽP – SEEPIA)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Útlum využívání fosilních zdrojů v uhlovodíkové výrobě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800" b="1" u="sng" dirty="0">
                <a:solidFill>
                  <a:schemeClr val="tx1"/>
                </a:solidFill>
              </a:rPr>
              <a:t>CCU – vědecký přístup v kostce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D4D3E1C-4F08-5274-71DC-1F53A4241B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latin typeface="+mn-lt"/>
              </a:rPr>
              <a:t>Základní analýza pro systematizaci dekarbonizace 2050 </a:t>
            </a:r>
          </a:p>
        </p:txBody>
      </p:sp>
    </p:spTree>
    <p:extLst>
      <p:ext uri="{BB962C8B-B14F-4D97-AF65-F5344CB8AC3E}">
        <p14:creationId xmlns:p14="http://schemas.microsoft.com/office/powerpoint/2010/main" val="406326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5EAA285-EC88-FAC2-FB70-86C2862E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2121"/>
            <a:ext cx="9144000" cy="447375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02DF884-F61D-D574-5889-B2027C7AB247}"/>
              </a:ext>
            </a:extLst>
          </p:cNvPr>
          <p:cNvSpPr/>
          <p:nvPr/>
        </p:nvSpPr>
        <p:spPr>
          <a:xfrm>
            <a:off x="1524000" y="1216509"/>
            <a:ext cx="4536504" cy="4449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CC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Carbon Capture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AA5598-6FF2-7C6B-1FBC-845E78557115}"/>
              </a:ext>
            </a:extLst>
          </p:cNvPr>
          <p:cNvSpPr/>
          <p:nvPr/>
        </p:nvSpPr>
        <p:spPr>
          <a:xfrm>
            <a:off x="6066704" y="1216509"/>
            <a:ext cx="4601296" cy="4449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tx1"/>
                </a:solidFill>
              </a:rPr>
              <a:t>CCU</a:t>
            </a:r>
          </a:p>
          <a:p>
            <a:pPr algn="ctr"/>
            <a:r>
              <a:rPr lang="en-AU" sz="2000" b="1" dirty="0">
                <a:solidFill>
                  <a:schemeClr val="tx1"/>
                </a:solidFill>
              </a:rPr>
              <a:t>Carbon Capture Utilization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550D5EB-D92A-30C6-783E-576623D878C5}"/>
              </a:ext>
            </a:extLst>
          </p:cNvPr>
          <p:cNvSpPr/>
          <p:nvPr/>
        </p:nvSpPr>
        <p:spPr>
          <a:xfrm>
            <a:off x="1524000" y="361"/>
            <a:ext cx="9144000" cy="99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chemeClr val="tx1"/>
                </a:solidFill>
              </a:rPr>
              <a:t>Uhlovodíky 2050 </a:t>
            </a:r>
            <a:r>
              <a:rPr lang="cs-CZ" sz="2800" b="1" dirty="0">
                <a:solidFill>
                  <a:schemeClr val="tx1"/>
                </a:solidFill>
              </a:rPr>
              <a:t>– vstupní surovina  CO</a:t>
            </a:r>
            <a:r>
              <a:rPr lang="cs-CZ" sz="2800" b="1" baseline="-25000" dirty="0">
                <a:solidFill>
                  <a:schemeClr val="tx1"/>
                </a:solidFill>
              </a:rPr>
              <a:t>2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endParaRPr lang="cs-CZ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833409"/>
            <a:ext cx="9144000" cy="57606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524001" y="1"/>
            <a:ext cx="91597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Oblasti využití termodynamicky stabilní molekuly</a:t>
            </a:r>
            <a:r>
              <a:rPr lang="cs-CZ" sz="2400" b="1" baseline="-25000" dirty="0"/>
              <a:t>  </a:t>
            </a:r>
            <a:r>
              <a:rPr lang="en-US" sz="2400" b="1" dirty="0"/>
              <a:t>C</a:t>
            </a:r>
            <a:r>
              <a:rPr lang="cs-CZ" sz="2400" b="1" dirty="0"/>
              <a:t>O</a:t>
            </a:r>
            <a:r>
              <a:rPr lang="en-US" sz="2400" b="1" baseline="-25000" dirty="0"/>
              <a:t>2</a:t>
            </a:r>
            <a:r>
              <a:rPr lang="cs-CZ" sz="2400" b="1" baseline="-25000" dirty="0"/>
              <a:t> </a:t>
            </a:r>
            <a:r>
              <a:rPr lang="cs-CZ" sz="2400" b="1" dirty="0"/>
              <a:t>…. O=C=O</a:t>
            </a:r>
            <a:r>
              <a:rPr lang="cs-CZ" sz="2400" b="1" baseline="-25000" dirty="0"/>
              <a:t>                          </a:t>
            </a:r>
            <a:endParaRPr lang="en-US" sz="2400" b="1" dirty="0"/>
          </a:p>
        </p:txBody>
      </p:sp>
      <p:sp>
        <p:nvSpPr>
          <p:cNvPr id="2" name="Zaoblený obdélník 1"/>
          <p:cNvSpPr/>
          <p:nvPr/>
        </p:nvSpPr>
        <p:spPr>
          <a:xfrm>
            <a:off x="4727848" y="980728"/>
            <a:ext cx="792088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Paliva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951984" y="980728"/>
            <a:ext cx="93610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Potraviny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Krmiva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943872" y="1626298"/>
            <a:ext cx="1728192" cy="6655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Řasy</a:t>
            </a:r>
          </a:p>
          <a:p>
            <a:pPr algn="ctr"/>
            <a:r>
              <a:rPr lang="en-US" sz="1400" noProof="1">
                <a:solidFill>
                  <a:schemeClr val="tx1"/>
                </a:solidFill>
              </a:rPr>
              <a:t>Mikrořasy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Sinice </a:t>
            </a:r>
          </a:p>
        </p:txBody>
      </p:sp>
      <p:sp>
        <p:nvSpPr>
          <p:cNvPr id="3" name="Obdélník 2"/>
          <p:cNvSpPr/>
          <p:nvPr/>
        </p:nvSpPr>
        <p:spPr>
          <a:xfrm rot="19150173">
            <a:off x="6318391" y="2708827"/>
            <a:ext cx="120634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Extrakce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7436806" y="1700808"/>
            <a:ext cx="1872208" cy="635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Extrakce vůní, esencí</a:t>
            </a:r>
          </a:p>
          <a:p>
            <a:pPr algn="ctr"/>
            <a:r>
              <a:rPr lang="cs-CZ" sz="1400" noProof="1">
                <a:solidFill>
                  <a:schemeClr val="tx1"/>
                </a:solidFill>
              </a:rPr>
              <a:t>Dekofeinačn</a:t>
            </a:r>
            <a:r>
              <a:rPr lang="cs-CZ" sz="1400" dirty="0">
                <a:solidFill>
                  <a:schemeClr val="tx1"/>
                </a:solidFill>
              </a:rPr>
              <a:t>í procesy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328248" y="2420888"/>
            <a:ext cx="136815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Uhličitany</a:t>
            </a:r>
          </a:p>
        </p:txBody>
      </p:sp>
      <p:sp>
        <p:nvSpPr>
          <p:cNvPr id="10" name="Obdélník 9"/>
          <p:cNvSpPr/>
          <p:nvPr/>
        </p:nvSpPr>
        <p:spPr>
          <a:xfrm rot="20043854">
            <a:off x="6835735" y="2951751"/>
            <a:ext cx="1206348" cy="190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Mineralizace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54819" y="3645457"/>
            <a:ext cx="1026657" cy="24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Chemikálie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7992575" y="3408405"/>
            <a:ext cx="1097336" cy="9615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FF0000"/>
                </a:solidFill>
              </a:rPr>
              <a:t>CO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Metan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Metanol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Močovina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9309014" y="3047015"/>
            <a:ext cx="792088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Paliva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Kapalná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9309014" y="3645456"/>
            <a:ext cx="792088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Hnojiva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9305364" y="4333354"/>
            <a:ext cx="1107466" cy="687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FF0000"/>
                </a:solidFill>
              </a:rPr>
              <a:t>Chemikálie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Energetika</a:t>
            </a:r>
          </a:p>
        </p:txBody>
      </p:sp>
      <p:sp>
        <p:nvSpPr>
          <p:cNvPr id="16" name="Obdélník 15"/>
          <p:cNvSpPr/>
          <p:nvPr/>
        </p:nvSpPr>
        <p:spPr>
          <a:xfrm rot="1969627">
            <a:off x="6523990" y="4418146"/>
            <a:ext cx="955428" cy="22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Chladič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7463032" y="4647086"/>
            <a:ext cx="1483404" cy="687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Chladící zařízení</a:t>
            </a:r>
          </a:p>
          <a:p>
            <a:r>
              <a:rPr lang="cs-CZ" sz="1400" dirty="0">
                <a:solidFill>
                  <a:schemeClr val="tx1"/>
                </a:solidFill>
              </a:rPr>
              <a:t>Suchý led</a:t>
            </a:r>
          </a:p>
        </p:txBody>
      </p:sp>
      <p:sp>
        <p:nvSpPr>
          <p:cNvPr id="18" name="Obdélník 17"/>
          <p:cNvSpPr/>
          <p:nvPr/>
        </p:nvSpPr>
        <p:spPr>
          <a:xfrm rot="16200000">
            <a:off x="5350235" y="2625317"/>
            <a:ext cx="735448" cy="18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  <a:latin typeface="Arial Narrow" panose="020B0606020202030204" pitchFamily="34" charset="0"/>
              </a:rPr>
              <a:t>Biologická</a:t>
            </a:r>
          </a:p>
        </p:txBody>
      </p:sp>
      <p:sp>
        <p:nvSpPr>
          <p:cNvPr id="19" name="Obdélník 18"/>
          <p:cNvSpPr/>
          <p:nvPr/>
        </p:nvSpPr>
        <p:spPr>
          <a:xfrm rot="16200000">
            <a:off x="5584262" y="2625318"/>
            <a:ext cx="735447" cy="18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  <a:latin typeface="Arial Narrow" panose="020B0606020202030204" pitchFamily="34" charset="0"/>
              </a:rPr>
              <a:t>konverze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711624" y="2132856"/>
            <a:ext cx="1872208" cy="5040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Sycené nápoje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2243573" y="4572748"/>
            <a:ext cx="1703078" cy="6154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FF0000"/>
                </a:solidFill>
              </a:rPr>
              <a:t>Polymery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Polykarbonáty</a:t>
            </a:r>
          </a:p>
        </p:txBody>
      </p:sp>
      <p:sp>
        <p:nvSpPr>
          <p:cNvPr id="22" name="Obdélník 21"/>
          <p:cNvSpPr/>
          <p:nvPr/>
        </p:nvSpPr>
        <p:spPr>
          <a:xfrm rot="20081636">
            <a:off x="4013980" y="4370416"/>
            <a:ext cx="955428" cy="22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Plasty</a:t>
            </a:r>
          </a:p>
        </p:txBody>
      </p:sp>
      <p:sp>
        <p:nvSpPr>
          <p:cNvPr id="23" name="Obdélník 22"/>
          <p:cNvSpPr/>
          <p:nvPr/>
        </p:nvSpPr>
        <p:spPr>
          <a:xfrm rot="2895008">
            <a:off x="6432337" y="4920658"/>
            <a:ext cx="1123543" cy="29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Různé aplikace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7368146" y="5392536"/>
            <a:ext cx="3044684" cy="14127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rgbClr val="FF0000"/>
                </a:solidFill>
              </a:rPr>
              <a:t>Využití při výrobě železa a oceli</a:t>
            </a:r>
          </a:p>
          <a:p>
            <a:r>
              <a:rPr lang="pl-PL" sz="1400" dirty="0">
                <a:solidFill>
                  <a:srgbClr val="FF0000"/>
                </a:solidFill>
              </a:rPr>
              <a:t>Výroba GRAFENu</a:t>
            </a:r>
          </a:p>
          <a:p>
            <a:r>
              <a:rPr lang="pl-PL" sz="1400" dirty="0">
                <a:solidFill>
                  <a:schemeClr val="tx1"/>
                </a:solidFill>
              </a:rPr>
              <a:t>Aerosol jako hnací látka pro spray</a:t>
            </a:r>
          </a:p>
          <a:p>
            <a:r>
              <a:rPr lang="pl-PL" sz="1400" dirty="0">
                <a:solidFill>
                  <a:schemeClr val="tx1"/>
                </a:solidFill>
              </a:rPr>
              <a:t>Otryskávání suchým ledem</a:t>
            </a:r>
          </a:p>
          <a:p>
            <a:r>
              <a:rPr lang="pl-PL" sz="1400" dirty="0">
                <a:solidFill>
                  <a:schemeClr val="tx1"/>
                </a:solidFill>
              </a:rPr>
              <a:t>Karbonizace červeného bahna </a:t>
            </a:r>
          </a:p>
          <a:p>
            <a:r>
              <a:rPr lang="pl-PL" sz="1400" dirty="0">
                <a:solidFill>
                  <a:schemeClr val="tx1"/>
                </a:solidFill>
              </a:rPr>
              <a:t>Respirační stimulant </a:t>
            </a:r>
            <a:r>
              <a:rPr lang="pl-PL" sz="1000" dirty="0">
                <a:solidFill>
                  <a:schemeClr val="tx1"/>
                </a:solidFill>
              </a:rPr>
              <a:t>(k medicinskému O2)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956035" y="5334524"/>
            <a:ext cx="1735050" cy="5635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Hasící přístroje</a:t>
            </a:r>
          </a:p>
        </p:txBody>
      </p:sp>
      <p:sp>
        <p:nvSpPr>
          <p:cNvPr id="26" name="Obdélník 25"/>
          <p:cNvSpPr/>
          <p:nvPr/>
        </p:nvSpPr>
        <p:spPr>
          <a:xfrm rot="18419557">
            <a:off x="4435471" y="4829413"/>
            <a:ext cx="846198" cy="281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Suspenze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3979004" y="3658175"/>
            <a:ext cx="955428" cy="22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Zvýšení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013979" y="3959522"/>
            <a:ext cx="955428" cy="22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výtěžnosti 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1739517" y="3611559"/>
            <a:ext cx="1008112" cy="629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Ropa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Plyn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817219" y="3408406"/>
            <a:ext cx="1195372" cy="9249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EOR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EGR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ECBM</a:t>
            </a:r>
          </a:p>
        </p:txBody>
      </p:sp>
      <p:sp>
        <p:nvSpPr>
          <p:cNvPr id="34" name="Obdélník 33"/>
          <p:cNvSpPr/>
          <p:nvPr/>
        </p:nvSpPr>
        <p:spPr>
          <a:xfrm rot="2365834">
            <a:off x="4458299" y="2881695"/>
            <a:ext cx="876588" cy="160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noProof="1">
                <a:solidFill>
                  <a:schemeClr val="tx1"/>
                </a:solidFill>
              </a:rPr>
              <a:t>Nápoje</a:t>
            </a:r>
          </a:p>
        </p:txBody>
      </p:sp>
      <p:sp>
        <p:nvSpPr>
          <p:cNvPr id="35" name="Obdélník 34"/>
          <p:cNvSpPr/>
          <p:nvPr/>
        </p:nvSpPr>
        <p:spPr>
          <a:xfrm rot="16200000">
            <a:off x="5354680" y="5074580"/>
            <a:ext cx="735969" cy="18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noProof="1">
                <a:solidFill>
                  <a:schemeClr val="tx1"/>
                </a:solidFill>
              </a:rPr>
              <a:t>Inertizační</a:t>
            </a:r>
          </a:p>
        </p:txBody>
      </p:sp>
      <p:sp>
        <p:nvSpPr>
          <p:cNvPr id="37" name="Obdélník 36"/>
          <p:cNvSpPr/>
          <p:nvPr/>
        </p:nvSpPr>
        <p:spPr>
          <a:xfrm rot="16200000">
            <a:off x="5621363" y="5058273"/>
            <a:ext cx="735969" cy="18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noProof="1">
                <a:solidFill>
                  <a:schemeClr val="tx1"/>
                </a:solidFill>
              </a:rPr>
              <a:t>činidlo</a:t>
            </a:r>
          </a:p>
        </p:txBody>
      </p:sp>
      <p:sp>
        <p:nvSpPr>
          <p:cNvPr id="38" name="Šestiúhelník 37"/>
          <p:cNvSpPr/>
          <p:nvPr/>
        </p:nvSpPr>
        <p:spPr>
          <a:xfrm>
            <a:off x="4970798" y="3138072"/>
            <a:ext cx="1818107" cy="15764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Zachycený plyn</a:t>
            </a:r>
          </a:p>
          <a:p>
            <a:pPr algn="ctr"/>
            <a:r>
              <a:rPr lang="cs-CZ" b="1" dirty="0"/>
              <a:t> CO</a:t>
            </a:r>
            <a:r>
              <a:rPr lang="cs-CZ" b="1" baseline="-25000" dirty="0"/>
              <a:t>2</a:t>
            </a:r>
          </a:p>
        </p:txBody>
      </p:sp>
      <p:sp>
        <p:nvSpPr>
          <p:cNvPr id="39" name="Zaoblený obdélník 38"/>
          <p:cNvSpPr/>
          <p:nvPr/>
        </p:nvSpPr>
        <p:spPr>
          <a:xfrm>
            <a:off x="5009781" y="5560792"/>
            <a:ext cx="1980220" cy="816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Svařování </a:t>
            </a:r>
            <a:r>
              <a:rPr lang="cs-CZ" sz="1000" dirty="0">
                <a:solidFill>
                  <a:schemeClr val="tx1"/>
                </a:solidFill>
              </a:rPr>
              <a:t>(</a:t>
            </a:r>
            <a:r>
              <a:rPr lang="cs-CZ" sz="1000" noProof="1">
                <a:solidFill>
                  <a:schemeClr val="tx1"/>
                </a:solidFill>
              </a:rPr>
              <a:t>ochr.atmosféra</a:t>
            </a:r>
            <a:r>
              <a:rPr lang="cs-CZ" sz="1000" dirty="0">
                <a:solidFill>
                  <a:schemeClr val="tx1"/>
                </a:solidFill>
              </a:rPr>
              <a:t>)</a:t>
            </a:r>
          </a:p>
          <a:p>
            <a:r>
              <a:rPr lang="cs-CZ" sz="1400" dirty="0">
                <a:solidFill>
                  <a:schemeClr val="tx1"/>
                </a:solidFill>
              </a:rPr>
              <a:t>Filtry</a:t>
            </a:r>
          </a:p>
        </p:txBody>
      </p:sp>
    </p:spTree>
    <p:extLst>
      <p:ext uri="{BB962C8B-B14F-4D97-AF65-F5344CB8AC3E}">
        <p14:creationId xmlns:p14="http://schemas.microsoft.com/office/powerpoint/2010/main" val="2213987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35560" y="5733256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Ing. Leoš Gál </a:t>
            </a:r>
          </a:p>
          <a:p>
            <a:r>
              <a:rPr lang="cs-CZ" dirty="0"/>
              <a:t>mobil: 00420 -736 50 50 12</a:t>
            </a:r>
          </a:p>
          <a:p>
            <a:r>
              <a:rPr lang="cs-CZ" dirty="0"/>
              <a:t>www.co2cz.com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22830" y="316621"/>
            <a:ext cx="534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noProof="1"/>
              <a:t>CO2 Czech Solution Group, z.s.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776" y="101597"/>
            <a:ext cx="1187624" cy="59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281D20-2B1D-9195-FD69-E606D8E4D539}"/>
              </a:ext>
            </a:extLst>
          </p:cNvPr>
          <p:cNvSpPr txBox="1"/>
          <p:nvPr/>
        </p:nvSpPr>
        <p:spPr>
          <a:xfrm>
            <a:off x="8769169" y="6010255"/>
            <a:ext cx="283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           19.10.2023 </a:t>
            </a:r>
          </a:p>
          <a:p>
            <a:r>
              <a:rPr lang="cs-CZ" dirty="0"/>
              <a:t> E&amp;Y - Na Florenci 2116/15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AC317C-FB34-B834-2574-1F92CCD0A6FD}"/>
              </a:ext>
            </a:extLst>
          </p:cNvPr>
          <p:cNvSpPr txBox="1"/>
          <p:nvPr/>
        </p:nvSpPr>
        <p:spPr>
          <a:xfrm>
            <a:off x="2783632" y="1445299"/>
            <a:ext cx="6624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3600" dirty="0"/>
          </a:p>
          <a:p>
            <a:pPr algn="ctr"/>
            <a:endParaRPr lang="cs-CZ" sz="3600" b="1" dirty="0"/>
          </a:p>
          <a:p>
            <a:pPr algn="ctr"/>
            <a:r>
              <a:rPr lang="cs-CZ" sz="3600" b="1" dirty="0"/>
              <a:t>Děkuji za pozornost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5AB9B7-535C-F3B4-9EAF-CF17215A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0928" y="3298886"/>
            <a:ext cx="1585051" cy="15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12DD30-D911-3822-AE65-6089F4280167}"/>
              </a:ext>
            </a:extLst>
          </p:cNvPr>
          <p:cNvSpPr/>
          <p:nvPr/>
        </p:nvSpPr>
        <p:spPr>
          <a:xfrm>
            <a:off x="1199536" y="1496150"/>
            <a:ext cx="9979742" cy="386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800" b="1" u="sng" dirty="0">
                <a:solidFill>
                  <a:schemeClr val="tx1"/>
                </a:solidFill>
              </a:rPr>
              <a:t>Společenská geneze vedoucí k procesům CCU (cirkulaci uhlíku)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Výzvy - hrozby pro konkurenceschopnost průmyslu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Hodnocení dopadů Fit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55 (MŽP – SEEPIA)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Útlum využívání fosilních zdrojů v uhlovodíkové výrobě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CCU – vědecký přístup v kostce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D4D3E1C-4F08-5274-71DC-1F53A4241B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latin typeface="+mn-lt"/>
              </a:rPr>
              <a:t>Základní analýza pro systematizaci dekarbonizace 2050 </a:t>
            </a:r>
          </a:p>
        </p:txBody>
      </p:sp>
    </p:spTree>
    <p:extLst>
      <p:ext uri="{BB962C8B-B14F-4D97-AF65-F5344CB8AC3E}">
        <p14:creationId xmlns:p14="http://schemas.microsoft.com/office/powerpoint/2010/main" val="55639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845496"/>
            <a:ext cx="9055644" cy="116789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                     ROPA - C</a:t>
            </a:r>
            <a:r>
              <a:rPr lang="cs-CZ" baseline="-25000" dirty="0">
                <a:solidFill>
                  <a:schemeClr val="tx1"/>
                </a:solidFill>
              </a:rPr>
              <a:t>n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2n+2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                      PLYN  - CH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dirty="0">
                <a:solidFill>
                  <a:schemeClr val="tx1"/>
                </a:solidFill>
              </a:rPr>
              <a:t>                       UHLÍ  -  C</a:t>
            </a:r>
            <a:r>
              <a:rPr lang="cs-CZ" baseline="-25000" dirty="0">
                <a:solidFill>
                  <a:schemeClr val="tx1"/>
                </a:solidFill>
              </a:rPr>
              <a:t>137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97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9</a:t>
            </a:r>
            <a:r>
              <a:rPr lang="cs-CZ" dirty="0">
                <a:solidFill>
                  <a:schemeClr val="tx1"/>
                </a:solidFill>
              </a:rPr>
              <a:t>NS,   C</a:t>
            </a:r>
            <a:r>
              <a:rPr lang="cs-CZ" baseline="-25000" dirty="0">
                <a:solidFill>
                  <a:schemeClr val="tx1"/>
                </a:solidFill>
              </a:rPr>
              <a:t>240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90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NS</a:t>
            </a:r>
            <a:endParaRPr lang="cs-CZ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0381" y="6013389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83232" y="4777128"/>
            <a:ext cx="0" cy="923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542CC44-0281-24D5-1F51-773B57725292}"/>
              </a:ext>
            </a:extLst>
          </p:cNvPr>
          <p:cNvCxnSpPr>
            <a:cxnSpLocks/>
          </p:cNvCxnSpPr>
          <p:nvPr/>
        </p:nvCxnSpPr>
        <p:spPr>
          <a:xfrm flipV="1">
            <a:off x="2483232" y="1263192"/>
            <a:ext cx="0" cy="341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EE654C-0375-E907-E0C8-872C3E24D46C}"/>
              </a:ext>
            </a:extLst>
          </p:cNvPr>
          <p:cNvSpPr txBox="1"/>
          <p:nvPr/>
        </p:nvSpPr>
        <p:spPr>
          <a:xfrm>
            <a:off x="449235" y="801259"/>
            <a:ext cx="434871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CO</a:t>
            </a:r>
            <a:r>
              <a:rPr lang="cs-CZ" sz="28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baseline="-25000" dirty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E15EBD-6D99-28AE-5D14-3C97E2E0E7EB}"/>
              </a:ext>
            </a:extLst>
          </p:cNvPr>
          <p:cNvSpPr/>
          <p:nvPr/>
        </p:nvSpPr>
        <p:spPr>
          <a:xfrm>
            <a:off x="3873967" y="4356311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MOBILITA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1ED2AAC-FC6F-71D1-54A2-5EC3C8DAEC4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146682" y="4434099"/>
            <a:ext cx="727285" cy="601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>
            <a:extLst>
              <a:ext uri="{FF2B5EF4-FFF2-40B4-BE49-F238E27FC236}">
                <a16:creationId xmlns:a16="http://schemas.microsoft.com/office/drawing/2014/main" id="{F5D3453E-950C-BADC-CE89-3A09D247B34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</a:rPr>
              <a:t>ANTROPOLOGICKÉ PROCESY za posledních 150 let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C71067D-FA47-7B02-62A6-58853A1315A5}"/>
              </a:ext>
            </a:extLst>
          </p:cNvPr>
          <p:cNvSpPr/>
          <p:nvPr/>
        </p:nvSpPr>
        <p:spPr>
          <a:xfrm>
            <a:off x="3873970" y="4056562"/>
            <a:ext cx="2391820" cy="2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TEPLO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C550347-F456-7BDA-549C-B97D9B85E28E}"/>
              </a:ext>
            </a:extLst>
          </p:cNvPr>
          <p:cNvSpPr/>
          <p:nvPr/>
        </p:nvSpPr>
        <p:spPr>
          <a:xfrm>
            <a:off x="3873969" y="3704290"/>
            <a:ext cx="2391820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ELEKTRICKÁ ENERGIE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1012B2A-87B3-E614-29E9-C92CE7D9C63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109369" y="3866308"/>
            <a:ext cx="764600" cy="550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FF5BC13-5DD1-91FA-7F14-DE609E8A983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123585" y="4194474"/>
            <a:ext cx="750385" cy="220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CA7347AA-E56D-4154-734A-F2F9E6DACF25}"/>
              </a:ext>
            </a:extLst>
          </p:cNvPr>
          <p:cNvSpPr/>
          <p:nvPr/>
        </p:nvSpPr>
        <p:spPr>
          <a:xfrm>
            <a:off x="3873968" y="2659114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PETROCHEMIE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B68F8D8-1C9A-45F6-6A12-10D631995913}"/>
              </a:ext>
            </a:extLst>
          </p:cNvPr>
          <p:cNvCxnSpPr>
            <a:cxnSpLocks/>
            <a:stCxn id="27" idx="3"/>
            <a:endCxn id="5" idx="1"/>
          </p:cNvCxnSpPr>
          <p:nvPr/>
        </p:nvCxnSpPr>
        <p:spPr>
          <a:xfrm flipV="1">
            <a:off x="6265787" y="1704518"/>
            <a:ext cx="1541277" cy="11166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53063342-6FCF-15E8-D761-D48B0642E1F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109369" y="2821132"/>
            <a:ext cx="764599" cy="1545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>
            <a:extLst>
              <a:ext uri="{FF2B5EF4-FFF2-40B4-BE49-F238E27FC236}">
                <a16:creationId xmlns:a16="http://schemas.microsoft.com/office/drawing/2014/main" id="{30FA8398-6D2A-226B-5A44-2E329D74C7F3}"/>
              </a:ext>
            </a:extLst>
          </p:cNvPr>
          <p:cNvSpPr/>
          <p:nvPr/>
        </p:nvSpPr>
        <p:spPr>
          <a:xfrm>
            <a:off x="3881076" y="3003999"/>
            <a:ext cx="2384711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METALURGIE</a:t>
            </a:r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FAADF64F-986E-42E9-DDA7-02646D265698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109369" y="3166017"/>
            <a:ext cx="771707" cy="1208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1232AD3C-8D5D-9282-72BE-E63F4749F462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3123585" y="3516889"/>
            <a:ext cx="754002" cy="8373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DABEC2EF-4994-2933-7DA7-F100DE76D130}"/>
              </a:ext>
            </a:extLst>
          </p:cNvPr>
          <p:cNvSpPr/>
          <p:nvPr/>
        </p:nvSpPr>
        <p:spPr>
          <a:xfrm>
            <a:off x="3877587" y="3354871"/>
            <a:ext cx="2391819" cy="32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STAVEBNICTVÍ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823B5B-1BE0-336D-5818-D3E643822280}"/>
              </a:ext>
            </a:extLst>
          </p:cNvPr>
          <p:cNvSpPr/>
          <p:nvPr/>
        </p:nvSpPr>
        <p:spPr>
          <a:xfrm>
            <a:off x="7807064" y="574555"/>
            <a:ext cx="1602404" cy="2259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/>
              <a:t>Plasty</a:t>
            </a:r>
          </a:p>
          <a:p>
            <a:r>
              <a:rPr lang="cs-CZ" sz="1200" dirty="0"/>
              <a:t>Pryskyřice</a:t>
            </a:r>
          </a:p>
          <a:p>
            <a:r>
              <a:rPr lang="cs-CZ" sz="1200" dirty="0"/>
              <a:t>Vlákna</a:t>
            </a:r>
          </a:p>
          <a:p>
            <a:r>
              <a:rPr lang="cs-CZ" sz="1200" dirty="0"/>
              <a:t>Textilie</a:t>
            </a:r>
          </a:p>
          <a:p>
            <a:r>
              <a:rPr lang="cs-CZ" sz="1200" dirty="0"/>
              <a:t>Elastomery</a:t>
            </a:r>
          </a:p>
          <a:p>
            <a:r>
              <a:rPr lang="cs-CZ" sz="1200" dirty="0"/>
              <a:t>Gumy-Pryže</a:t>
            </a:r>
          </a:p>
          <a:p>
            <a:r>
              <a:rPr lang="cs-CZ" sz="1200" dirty="0"/>
              <a:t>Rozpouštědla</a:t>
            </a:r>
          </a:p>
          <a:p>
            <a:r>
              <a:rPr lang="cs-CZ" sz="1200" dirty="0"/>
              <a:t>Nátěrové hmoty</a:t>
            </a:r>
          </a:p>
          <a:p>
            <a:r>
              <a:rPr lang="cs-CZ" sz="1200" dirty="0"/>
              <a:t>Barviva –pigmenty</a:t>
            </a:r>
          </a:p>
          <a:p>
            <a:r>
              <a:rPr lang="cs-CZ" sz="1200" dirty="0"/>
              <a:t>Laky</a:t>
            </a:r>
          </a:p>
          <a:p>
            <a:r>
              <a:rPr lang="cs-CZ" sz="1200" dirty="0"/>
              <a:t>Lepidla</a:t>
            </a:r>
          </a:p>
          <a:p>
            <a:r>
              <a:rPr lang="cs-CZ" sz="1200" dirty="0"/>
              <a:t>Chemikálie ….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4A34EC7-8B1A-C9D0-A275-22520064DA4B}"/>
              </a:ext>
            </a:extLst>
          </p:cNvPr>
          <p:cNvCxnSpPr>
            <a:cxnSpLocks/>
            <a:stCxn id="56" idx="3"/>
            <a:endCxn id="24" idx="1"/>
          </p:cNvCxnSpPr>
          <p:nvPr/>
        </p:nvCxnSpPr>
        <p:spPr>
          <a:xfrm>
            <a:off x="6269406" y="3516889"/>
            <a:ext cx="1500670" cy="723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43C3D009-0930-F8F4-08A1-E97CFD603E60}"/>
              </a:ext>
            </a:extLst>
          </p:cNvPr>
          <p:cNvSpPr/>
          <p:nvPr/>
        </p:nvSpPr>
        <p:spPr>
          <a:xfrm>
            <a:off x="7770076" y="4002374"/>
            <a:ext cx="2260044" cy="475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vápna</a:t>
            </a:r>
          </a:p>
          <a:p>
            <a:pPr algn="ctr"/>
            <a:r>
              <a:rPr lang="cs-CZ" sz="1200" dirty="0"/>
              <a:t>CaCO</a:t>
            </a:r>
            <a:r>
              <a:rPr lang="cs-CZ" sz="1200" baseline="-25000" dirty="0"/>
              <a:t>3</a:t>
            </a:r>
            <a:r>
              <a:rPr lang="cs-CZ" sz="1200" dirty="0"/>
              <a:t> → </a:t>
            </a:r>
            <a:r>
              <a:rPr lang="cs-CZ" sz="1200" noProof="1"/>
              <a:t>CaO</a:t>
            </a:r>
            <a:r>
              <a:rPr lang="cs-CZ" sz="1200" dirty="0"/>
              <a:t> + CO</a:t>
            </a:r>
            <a:r>
              <a:rPr lang="cs-CZ" sz="1200" baseline="-25000" dirty="0"/>
              <a:t>2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6AC588-F960-E673-E445-4643A3D151C8}"/>
              </a:ext>
            </a:extLst>
          </p:cNvPr>
          <p:cNvSpPr/>
          <p:nvPr/>
        </p:nvSpPr>
        <p:spPr>
          <a:xfrm>
            <a:off x="7807063" y="2920414"/>
            <a:ext cx="2223057" cy="95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Výroba železa</a:t>
            </a:r>
          </a:p>
          <a:p>
            <a:r>
              <a:rPr lang="cs-CZ" sz="1200" dirty="0"/>
              <a:t>2C + O</a:t>
            </a:r>
            <a:r>
              <a:rPr lang="cs-CZ" sz="1200" baseline="-25000" dirty="0"/>
              <a:t>2 </a:t>
            </a:r>
            <a:r>
              <a:rPr lang="cs-CZ" sz="1200" dirty="0"/>
              <a:t>→ 2CO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    → 4Fe + 3CO</a:t>
            </a:r>
            <a:r>
              <a:rPr lang="cs-CZ" sz="1200" baseline="-25000" dirty="0"/>
              <a:t>2</a:t>
            </a:r>
          </a:p>
          <a:p>
            <a:r>
              <a:rPr lang="cs-CZ" sz="1200" dirty="0"/>
              <a:t>2Fe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  + 3CO → 2Fe + 3CO</a:t>
            </a:r>
            <a:r>
              <a:rPr lang="cs-CZ" sz="1200" baseline="-25000" dirty="0"/>
              <a:t>2</a:t>
            </a:r>
          </a:p>
          <a:p>
            <a:pPr algn="ctr"/>
            <a:endParaRPr lang="cs-CZ" sz="1200" baseline="-250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B0608050-1942-55BA-3829-BAC323FDBC86}"/>
              </a:ext>
            </a:extLst>
          </p:cNvPr>
          <p:cNvCxnSpPr>
            <a:cxnSpLocks/>
            <a:stCxn id="50" idx="3"/>
            <a:endCxn id="4" idx="1"/>
          </p:cNvCxnSpPr>
          <p:nvPr/>
        </p:nvCxnSpPr>
        <p:spPr>
          <a:xfrm>
            <a:off x="6265787" y="3166017"/>
            <a:ext cx="1541276" cy="233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>
            <a:extLst>
              <a:ext uri="{FF2B5EF4-FFF2-40B4-BE49-F238E27FC236}">
                <a16:creationId xmlns:a16="http://schemas.microsoft.com/office/drawing/2014/main" id="{4DB2107E-01EC-A25D-5D1E-8FB90F3F8D91}"/>
              </a:ext>
            </a:extLst>
          </p:cNvPr>
          <p:cNvSpPr/>
          <p:nvPr/>
        </p:nvSpPr>
        <p:spPr>
          <a:xfrm>
            <a:off x="5822967" y="2656383"/>
            <a:ext cx="602262" cy="322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+ CO</a:t>
            </a:r>
            <a:r>
              <a:rPr lang="cs-CZ" sz="1200" baseline="-25000" dirty="0"/>
              <a:t>2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DC89B119-1974-32DE-35FB-00B2AD7DA603}"/>
              </a:ext>
            </a:extLst>
          </p:cNvPr>
          <p:cNvSpPr/>
          <p:nvPr/>
        </p:nvSpPr>
        <p:spPr>
          <a:xfrm>
            <a:off x="5846160" y="3008045"/>
            <a:ext cx="583495" cy="296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+ CO</a:t>
            </a:r>
            <a:r>
              <a:rPr lang="cs-CZ" sz="1200" baseline="-25000" dirty="0"/>
              <a:t>2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53934552-0E1B-8880-D9DE-247D6D5A3515}"/>
              </a:ext>
            </a:extLst>
          </p:cNvPr>
          <p:cNvSpPr/>
          <p:nvPr/>
        </p:nvSpPr>
        <p:spPr>
          <a:xfrm>
            <a:off x="5841734" y="3366068"/>
            <a:ext cx="583495" cy="275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+ CO</a:t>
            </a:r>
            <a:r>
              <a:rPr lang="cs-CZ" sz="1200" baseline="-25000" dirty="0"/>
              <a:t>2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820FFBF-4EFD-7F8D-2C9B-F56309AAD4B7}"/>
              </a:ext>
            </a:extLst>
          </p:cNvPr>
          <p:cNvSpPr/>
          <p:nvPr/>
        </p:nvSpPr>
        <p:spPr>
          <a:xfrm>
            <a:off x="5860013" y="3716189"/>
            <a:ext cx="583495" cy="275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+ CO</a:t>
            </a:r>
            <a:r>
              <a:rPr lang="cs-CZ" sz="1200" baseline="-25000" dirty="0"/>
              <a:t>2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50DACB4-D44B-52B4-4EA0-0BC94F914C20}"/>
              </a:ext>
            </a:extLst>
          </p:cNvPr>
          <p:cNvSpPr/>
          <p:nvPr/>
        </p:nvSpPr>
        <p:spPr>
          <a:xfrm>
            <a:off x="5859448" y="4047509"/>
            <a:ext cx="583495" cy="275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+ CO</a:t>
            </a:r>
            <a:r>
              <a:rPr lang="cs-CZ" sz="1200" baseline="-25000" dirty="0"/>
              <a:t>2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267B676-420A-915B-1F35-D7B92FE850E0}"/>
              </a:ext>
            </a:extLst>
          </p:cNvPr>
          <p:cNvSpPr/>
          <p:nvPr/>
        </p:nvSpPr>
        <p:spPr>
          <a:xfrm>
            <a:off x="5887222" y="4357946"/>
            <a:ext cx="583495" cy="275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+ CO</a:t>
            </a:r>
            <a:r>
              <a:rPr lang="cs-CZ" sz="12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79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7" grpId="0" animBg="1"/>
      <p:bldP spid="50" grpId="0" animBg="1"/>
      <p:bldP spid="56" grpId="0" animBg="1"/>
      <p:bldP spid="5" grpId="0" animBg="1"/>
      <p:bldP spid="24" grpId="0" animBg="1"/>
      <p:bldP spid="4" grpId="0" animBg="1"/>
      <p:bldP spid="36" grpId="0" animBg="1"/>
      <p:bldP spid="39" grpId="0" animBg="1"/>
      <p:bldP spid="40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954863"/>
            <a:ext cx="9055644" cy="82513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                       ROPA - C</a:t>
            </a:r>
            <a:r>
              <a:rPr lang="cs-CZ" sz="1400" baseline="-25000" dirty="0">
                <a:solidFill>
                  <a:schemeClr val="tx1"/>
                </a:solidFill>
              </a:rPr>
              <a:t>n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2n+2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                       PLYN  - CH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sz="1400" dirty="0">
                <a:solidFill>
                  <a:schemeClr val="tx1"/>
                </a:solidFill>
              </a:rPr>
              <a:t>                       UHLÍ  -  C</a:t>
            </a:r>
            <a:r>
              <a:rPr lang="cs-CZ" sz="1400" baseline="-25000" dirty="0">
                <a:solidFill>
                  <a:schemeClr val="tx1"/>
                </a:solidFill>
              </a:rPr>
              <a:t>137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97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9</a:t>
            </a:r>
            <a:r>
              <a:rPr lang="cs-CZ" sz="1400" dirty="0">
                <a:solidFill>
                  <a:schemeClr val="tx1"/>
                </a:solidFill>
              </a:rPr>
              <a:t>NS,   C</a:t>
            </a:r>
            <a:r>
              <a:rPr lang="cs-CZ" sz="1400" baseline="-25000" dirty="0">
                <a:solidFill>
                  <a:schemeClr val="tx1"/>
                </a:solidFill>
              </a:rPr>
              <a:t>240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90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NS</a:t>
            </a:r>
            <a:endParaRPr lang="cs-CZ" sz="1400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4000" y="5744793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60676" y="4692141"/>
            <a:ext cx="0" cy="923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99ED250-A826-79C1-5136-D65D46EACEBC}"/>
              </a:ext>
            </a:extLst>
          </p:cNvPr>
          <p:cNvSpPr txBox="1"/>
          <p:nvPr/>
        </p:nvSpPr>
        <p:spPr>
          <a:xfrm>
            <a:off x="609492" y="229044"/>
            <a:ext cx="434871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GHG in ATMOSPHERE 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</a:rPr>
              <a:t> CO</a:t>
            </a:r>
            <a:r>
              <a:rPr lang="cs-CZ" sz="2800" b="1" baseline="-25000" dirty="0">
                <a:solidFill>
                  <a:schemeClr val="tx1"/>
                </a:solidFill>
              </a:rPr>
              <a:t>2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A2EFF6F-4C07-7DDD-9B76-CB50A2CE03B4}"/>
              </a:ext>
            </a:extLst>
          </p:cNvPr>
          <p:cNvCxnSpPr>
            <a:cxnSpLocks/>
          </p:cNvCxnSpPr>
          <p:nvPr/>
        </p:nvCxnSpPr>
        <p:spPr>
          <a:xfrm flipV="1">
            <a:off x="2482952" y="953434"/>
            <a:ext cx="0" cy="66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1090724-E9EE-0359-28C7-7F21E174A738}"/>
              </a:ext>
            </a:extLst>
          </p:cNvPr>
          <p:cNvSpPr txBox="1"/>
          <p:nvPr/>
        </p:nvSpPr>
        <p:spPr>
          <a:xfrm>
            <a:off x="5882264" y="239668"/>
            <a:ext cx="434871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1990 </a:t>
            </a:r>
            <a:r>
              <a:rPr lang="cs-CZ" sz="1200" dirty="0"/>
              <a:t>První panel IPPC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1D1BD9A-3C5E-7A9A-6F27-DD0C03522849}"/>
              </a:ext>
            </a:extLst>
          </p:cNvPr>
          <p:cNvSpPr txBox="1"/>
          <p:nvPr/>
        </p:nvSpPr>
        <p:spPr>
          <a:xfrm>
            <a:off x="6637303" y="2507501"/>
            <a:ext cx="2838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     Černé uhlí</a:t>
            </a:r>
            <a:r>
              <a:rPr lang="en-AU" sz="1200" dirty="0"/>
              <a:t> </a:t>
            </a:r>
            <a:r>
              <a:rPr lang="cs-CZ" sz="1200" dirty="0"/>
              <a:t>    </a:t>
            </a:r>
            <a:r>
              <a:rPr lang="en-AU" sz="1200" dirty="0"/>
              <a:t>75-95%  carbon </a:t>
            </a:r>
          </a:p>
          <a:p>
            <a:pPr algn="ctr"/>
            <a:r>
              <a:rPr lang="cs-CZ" sz="1200" dirty="0"/>
              <a:t>Hnědé uhlí  </a:t>
            </a:r>
            <a:r>
              <a:rPr lang="en-AU" sz="1200" dirty="0"/>
              <a:t>80% carbon </a:t>
            </a:r>
          </a:p>
          <a:p>
            <a:pPr algn="ctr"/>
            <a:r>
              <a:rPr lang="cs-CZ" sz="1200" dirty="0"/>
              <a:t>     Lignin</a:t>
            </a:r>
            <a:r>
              <a:rPr lang="en-AU" sz="1200" dirty="0"/>
              <a:t>  </a:t>
            </a:r>
            <a:r>
              <a:rPr lang="cs-CZ" sz="1200" dirty="0"/>
              <a:t>    </a:t>
            </a:r>
            <a:r>
              <a:rPr lang="en-AU" sz="1200" dirty="0"/>
              <a:t>60% carbon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104FD7-5B63-6A91-A40B-CE60B8B457DF}"/>
              </a:ext>
            </a:extLst>
          </p:cNvPr>
          <p:cNvSpPr txBox="1"/>
          <p:nvPr/>
        </p:nvSpPr>
        <p:spPr>
          <a:xfrm>
            <a:off x="6096000" y="3224253"/>
            <a:ext cx="4162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Czech Republic 2021 </a:t>
            </a:r>
          </a:p>
          <a:p>
            <a:pPr algn="ctr"/>
            <a:r>
              <a:rPr lang="cs-CZ" sz="1200" dirty="0"/>
              <a:t> 35 mil tun (</a:t>
            </a:r>
            <a:r>
              <a:rPr lang="cs-CZ" sz="1200" noProof="1"/>
              <a:t>černé+hnědé uhlí </a:t>
            </a:r>
            <a:r>
              <a:rPr lang="cs-CZ" sz="1200" dirty="0"/>
              <a:t>) = obsahuje cca 28 mil tun uhlíku</a:t>
            </a:r>
          </a:p>
          <a:p>
            <a:pPr algn="ctr"/>
            <a:r>
              <a:rPr lang="cs-CZ" sz="1200" dirty="0">
                <a:solidFill>
                  <a:srgbClr val="FF0000"/>
                </a:solidFill>
              </a:rPr>
              <a:t>Cca 100 000 000 tun CO</a:t>
            </a:r>
            <a:r>
              <a:rPr lang="cs-CZ" sz="1200" baseline="-25000" dirty="0">
                <a:solidFill>
                  <a:srgbClr val="FF0000"/>
                </a:solidFill>
              </a:rPr>
              <a:t>2 /rok</a:t>
            </a:r>
          </a:p>
          <a:p>
            <a:pPr algn="ctr"/>
            <a:endParaRPr lang="en-AU" sz="12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84E246C-F0BD-849B-7A34-D24367761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941" y="1854419"/>
            <a:ext cx="2560542" cy="34293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409FBEE-E6E2-B324-C214-32F62EB20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569" y="896511"/>
            <a:ext cx="2408129" cy="99068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7C0259-F3D6-7186-3A9E-027B1E7A4F0A}"/>
              </a:ext>
            </a:extLst>
          </p:cNvPr>
          <p:cNvSpPr txBox="1"/>
          <p:nvPr/>
        </p:nvSpPr>
        <p:spPr>
          <a:xfrm>
            <a:off x="6183699" y="3992770"/>
            <a:ext cx="37458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EU ETS .. 100/€/tunu</a:t>
            </a:r>
          </a:p>
          <a:p>
            <a:pPr algn="ctr"/>
            <a:r>
              <a:rPr lang="cs-CZ" sz="1600" b="1" dirty="0"/>
              <a:t>100 000 000 x 100 =  10 000 000 000 € </a:t>
            </a:r>
          </a:p>
        </p:txBody>
      </p:sp>
    </p:spTree>
    <p:extLst>
      <p:ext uri="{BB962C8B-B14F-4D97-AF65-F5344CB8AC3E}">
        <p14:creationId xmlns:p14="http://schemas.microsoft.com/office/powerpoint/2010/main" val="268992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13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954863"/>
            <a:ext cx="9055644" cy="82513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                       ROPA - C</a:t>
            </a:r>
            <a:r>
              <a:rPr lang="cs-CZ" sz="1400" baseline="-25000" dirty="0">
                <a:solidFill>
                  <a:schemeClr val="tx1"/>
                </a:solidFill>
              </a:rPr>
              <a:t>n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2n+2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                       PLYN  - CH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sz="1400" dirty="0">
                <a:solidFill>
                  <a:schemeClr val="tx1"/>
                </a:solidFill>
              </a:rPr>
              <a:t>                       UHLÍ  -  C</a:t>
            </a:r>
            <a:r>
              <a:rPr lang="cs-CZ" sz="1400" baseline="-25000" dirty="0">
                <a:solidFill>
                  <a:schemeClr val="tx1"/>
                </a:solidFill>
              </a:rPr>
              <a:t>137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97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9</a:t>
            </a:r>
            <a:r>
              <a:rPr lang="cs-CZ" sz="1400" dirty="0">
                <a:solidFill>
                  <a:schemeClr val="tx1"/>
                </a:solidFill>
              </a:rPr>
              <a:t>NS,   C</a:t>
            </a:r>
            <a:r>
              <a:rPr lang="cs-CZ" sz="1400" baseline="-25000" dirty="0">
                <a:solidFill>
                  <a:schemeClr val="tx1"/>
                </a:solidFill>
              </a:rPr>
              <a:t>240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90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NS</a:t>
            </a:r>
            <a:endParaRPr lang="cs-CZ" sz="1400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4000" y="5744793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60676" y="4692141"/>
            <a:ext cx="0" cy="923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D986B7F-8A53-92B7-89FB-05B6A7EE584D}"/>
              </a:ext>
            </a:extLst>
          </p:cNvPr>
          <p:cNvCxnSpPr>
            <a:cxnSpLocks/>
          </p:cNvCxnSpPr>
          <p:nvPr/>
        </p:nvCxnSpPr>
        <p:spPr>
          <a:xfrm flipV="1">
            <a:off x="2482952" y="953434"/>
            <a:ext cx="0" cy="66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EB260C26-206A-47BB-635D-7B7AED9D7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436" y="926659"/>
            <a:ext cx="3160105" cy="55967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84D340E-26AA-4989-6045-7BB356A6E1D1}"/>
              </a:ext>
            </a:extLst>
          </p:cNvPr>
          <p:cNvSpPr/>
          <p:nvPr/>
        </p:nvSpPr>
        <p:spPr>
          <a:xfrm>
            <a:off x="3577437" y="1593787"/>
            <a:ext cx="3160105" cy="2492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/>
                </a:solidFill>
              </a:rPr>
              <a:t>Green Deal</a:t>
            </a:r>
          </a:p>
          <a:p>
            <a:r>
              <a:rPr lang="en-AU" dirty="0">
                <a:solidFill>
                  <a:schemeClr val="tx1"/>
                </a:solidFill>
              </a:rPr>
              <a:t>Fit for 55</a:t>
            </a:r>
          </a:p>
          <a:p>
            <a:r>
              <a:rPr lang="en-AU" dirty="0">
                <a:solidFill>
                  <a:schemeClr val="tx1"/>
                </a:solidFill>
              </a:rPr>
              <a:t>Clean and sustainable mobility</a:t>
            </a:r>
          </a:p>
          <a:p>
            <a:r>
              <a:rPr lang="en-AU" dirty="0">
                <a:solidFill>
                  <a:schemeClr val="tx1"/>
                </a:solidFill>
              </a:rPr>
              <a:t>Reuse-Recycle Economy</a:t>
            </a:r>
          </a:p>
          <a:p>
            <a:r>
              <a:rPr lang="en-AU" dirty="0">
                <a:solidFill>
                  <a:schemeClr val="tx1"/>
                </a:solidFill>
              </a:rPr>
              <a:t>CRM (Critical Raw Material)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NZIA (</a:t>
            </a:r>
            <a:r>
              <a:rPr lang="en-AU" dirty="0">
                <a:solidFill>
                  <a:schemeClr val="tx1"/>
                </a:solidFill>
              </a:rPr>
              <a:t>Net Zero Industry Act)</a:t>
            </a:r>
          </a:p>
          <a:p>
            <a:r>
              <a:rPr lang="cs-CZ" dirty="0">
                <a:solidFill>
                  <a:schemeClr val="tx1"/>
                </a:solidFill>
              </a:rPr>
              <a:t>…..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b="1" dirty="0">
                <a:solidFill>
                  <a:schemeClr val="tx1"/>
                </a:solidFill>
              </a:rPr>
              <a:t>DECARBONIZATION 2050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286B53-8EBE-9D7E-C9CA-27028ABE5D24}"/>
              </a:ext>
            </a:extLst>
          </p:cNvPr>
          <p:cNvSpPr/>
          <p:nvPr/>
        </p:nvSpPr>
        <p:spPr>
          <a:xfrm>
            <a:off x="7015067" y="921682"/>
            <a:ext cx="2555653" cy="5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EKONOMICKÉ NÁSTROJE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F45BD66-6096-7F5B-E756-97CBD221328A}"/>
              </a:ext>
            </a:extLst>
          </p:cNvPr>
          <p:cNvSpPr/>
          <p:nvPr/>
        </p:nvSpPr>
        <p:spPr>
          <a:xfrm>
            <a:off x="7015062" y="1614241"/>
            <a:ext cx="2555658" cy="2490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ESG Reporting</a:t>
            </a:r>
          </a:p>
          <a:p>
            <a:r>
              <a:rPr lang="en-AU" dirty="0">
                <a:solidFill>
                  <a:schemeClr val="tx1"/>
                </a:solidFill>
              </a:rPr>
              <a:t>Taxonomy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CBAM</a:t>
            </a:r>
          </a:p>
          <a:p>
            <a:r>
              <a:rPr lang="cs-CZ" b="1" dirty="0">
                <a:solidFill>
                  <a:schemeClr val="tx1"/>
                </a:solidFill>
              </a:rPr>
              <a:t>EU ETS</a:t>
            </a:r>
          </a:p>
          <a:p>
            <a:r>
              <a:rPr lang="cs-CZ" b="1" dirty="0">
                <a:solidFill>
                  <a:schemeClr val="tx1"/>
                </a:solidFill>
              </a:rPr>
              <a:t>EU ETS – 2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….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b="1" dirty="0">
                <a:solidFill>
                  <a:schemeClr val="tx1"/>
                </a:solidFill>
              </a:rPr>
              <a:t>DECARBONIZATION 2050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51F137-9B2D-FAC6-63C5-AE63AA377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628" y="887815"/>
            <a:ext cx="4420714" cy="2492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396C410-8998-C10C-0F3D-6D2E062BF6D5}"/>
              </a:ext>
            </a:extLst>
          </p:cNvPr>
          <p:cNvSpPr txBox="1"/>
          <p:nvPr/>
        </p:nvSpPr>
        <p:spPr>
          <a:xfrm>
            <a:off x="6737542" y="259821"/>
            <a:ext cx="434871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1990 –  cca 2022</a:t>
            </a:r>
            <a:endParaRPr lang="cs-CZ" sz="1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29B2E1-9123-B4B2-6BF0-97CD7078FA9E}"/>
              </a:ext>
            </a:extLst>
          </p:cNvPr>
          <p:cNvSpPr txBox="1"/>
          <p:nvPr/>
        </p:nvSpPr>
        <p:spPr>
          <a:xfrm>
            <a:off x="609492" y="229044"/>
            <a:ext cx="434871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GHG in ATMOSPHERE 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CO</a:t>
            </a:r>
            <a:r>
              <a:rPr lang="cs-CZ" sz="28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baseline="-25000" dirty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  <p:sp>
        <p:nvSpPr>
          <p:cNvPr id="9" name="Kříž 8">
            <a:extLst>
              <a:ext uri="{FF2B5EF4-FFF2-40B4-BE49-F238E27FC236}">
                <a16:creationId xmlns:a16="http://schemas.microsoft.com/office/drawing/2014/main" id="{EB39FC99-C779-115A-E800-23AF81DABBF1}"/>
              </a:ext>
            </a:extLst>
          </p:cNvPr>
          <p:cNvSpPr/>
          <p:nvPr/>
        </p:nvSpPr>
        <p:spPr>
          <a:xfrm rot="2872060">
            <a:off x="2178113" y="988047"/>
            <a:ext cx="565127" cy="590415"/>
          </a:xfrm>
          <a:prstGeom prst="plus">
            <a:avLst>
              <a:gd name="adj" fmla="val 375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0BBE328-F167-BC34-DEE2-D1A086DF8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44" y="3420420"/>
            <a:ext cx="4404793" cy="3114189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BAE33447-6EBF-1B2D-2A4C-64B69C0D856C}"/>
              </a:ext>
            </a:extLst>
          </p:cNvPr>
          <p:cNvSpPr txBox="1"/>
          <p:nvPr/>
        </p:nvSpPr>
        <p:spPr>
          <a:xfrm>
            <a:off x="9320981" y="6663748"/>
            <a:ext cx="2949677" cy="216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8"/>
              </a:rPr>
              <a:t>https://factsonclimate.org/infographics/emissions-pricing-world</a:t>
            </a:r>
            <a:r>
              <a:rPr lang="cs-CZ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4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954863"/>
            <a:ext cx="9055644" cy="82513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                       ROPA - C</a:t>
            </a:r>
            <a:r>
              <a:rPr lang="cs-CZ" sz="1400" baseline="-25000" dirty="0">
                <a:solidFill>
                  <a:schemeClr val="tx1"/>
                </a:solidFill>
              </a:rPr>
              <a:t>n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2n+2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                       PLYN  - CH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sz="1400" dirty="0">
                <a:solidFill>
                  <a:schemeClr val="tx1"/>
                </a:solidFill>
              </a:rPr>
              <a:t>                       UHLÍ  -  C</a:t>
            </a:r>
            <a:r>
              <a:rPr lang="cs-CZ" sz="1400" baseline="-25000" dirty="0">
                <a:solidFill>
                  <a:schemeClr val="tx1"/>
                </a:solidFill>
              </a:rPr>
              <a:t>137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97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9</a:t>
            </a:r>
            <a:r>
              <a:rPr lang="cs-CZ" sz="1400" dirty="0">
                <a:solidFill>
                  <a:schemeClr val="tx1"/>
                </a:solidFill>
              </a:rPr>
              <a:t>NS,   C</a:t>
            </a:r>
            <a:r>
              <a:rPr lang="cs-CZ" sz="1400" baseline="-25000" dirty="0">
                <a:solidFill>
                  <a:schemeClr val="tx1"/>
                </a:solidFill>
              </a:rPr>
              <a:t>240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90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NS</a:t>
            </a:r>
            <a:endParaRPr lang="cs-CZ" sz="1400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4000" y="5744793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3DD05F14-5DAD-F245-0957-F8019B7A5CA1}"/>
              </a:ext>
            </a:extLst>
          </p:cNvPr>
          <p:cNvCxnSpPr>
            <a:cxnSpLocks/>
          </p:cNvCxnSpPr>
          <p:nvPr/>
        </p:nvCxnSpPr>
        <p:spPr>
          <a:xfrm>
            <a:off x="3053973" y="3631976"/>
            <a:ext cx="5731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4424666-0351-736B-293A-5BCF9EB78CE5}"/>
              </a:ext>
            </a:extLst>
          </p:cNvPr>
          <p:cNvCxnSpPr>
            <a:cxnSpLocks/>
            <a:stCxn id="149" idx="2"/>
          </p:cNvCxnSpPr>
          <p:nvPr/>
        </p:nvCxnSpPr>
        <p:spPr>
          <a:xfrm>
            <a:off x="4279719" y="4316097"/>
            <a:ext cx="1173342" cy="752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rak 57">
            <a:extLst>
              <a:ext uri="{FF2B5EF4-FFF2-40B4-BE49-F238E27FC236}">
                <a16:creationId xmlns:a16="http://schemas.microsoft.com/office/drawing/2014/main" id="{609C40AC-06CB-A133-6073-9D0F60F045F2}"/>
              </a:ext>
            </a:extLst>
          </p:cNvPr>
          <p:cNvSpPr/>
          <p:nvPr/>
        </p:nvSpPr>
        <p:spPr>
          <a:xfrm>
            <a:off x="5067319" y="4931525"/>
            <a:ext cx="2669230" cy="896268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</a:t>
            </a:r>
            <a:r>
              <a:rPr lang="cs-CZ" sz="1400" baseline="-25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   </a:t>
            </a:r>
            <a:r>
              <a:rPr lang="cs-CZ" sz="1400" b="1" dirty="0">
                <a:solidFill>
                  <a:schemeClr val="bg1"/>
                </a:solidFill>
              </a:rPr>
              <a:t>to CCS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</a:rPr>
              <a:t>Carbon Capture Storage</a:t>
            </a:r>
          </a:p>
          <a:p>
            <a:pPr algn="ctr"/>
            <a:endParaRPr lang="cs-CZ" sz="1200" baseline="-25000" dirty="0">
              <a:latin typeface="Bahnschrift SemiBold" panose="020B0502040204020203" pitchFamily="34" charset="0"/>
            </a:endParaRP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AC67A13F-2C03-B08B-D678-BFFC595D013E}"/>
              </a:ext>
            </a:extLst>
          </p:cNvPr>
          <p:cNvCxnSpPr>
            <a:cxnSpLocks/>
            <a:stCxn id="149" idx="2"/>
          </p:cNvCxnSpPr>
          <p:nvPr/>
        </p:nvCxnSpPr>
        <p:spPr>
          <a:xfrm>
            <a:off x="4279719" y="4316097"/>
            <a:ext cx="4007031" cy="6766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fický objekt 65" descr="Databáze">
            <a:extLst>
              <a:ext uri="{FF2B5EF4-FFF2-40B4-BE49-F238E27FC236}">
                <a16:creationId xmlns:a16="http://schemas.microsoft.com/office/drawing/2014/main" id="{C8211B4B-0784-0F71-F412-3EDEFAACE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134" y="4590798"/>
            <a:ext cx="2050657" cy="1117467"/>
          </a:xfrm>
          <a:prstGeom prst="rect">
            <a:avLst/>
          </a:prstGeom>
        </p:spPr>
      </p:pic>
      <p:sp>
        <p:nvSpPr>
          <p:cNvPr id="149" name="Obdélník: se zakulacenými rohy 148">
            <a:extLst>
              <a:ext uri="{FF2B5EF4-FFF2-40B4-BE49-F238E27FC236}">
                <a16:creationId xmlns:a16="http://schemas.microsoft.com/office/drawing/2014/main" id="{752AB6E5-0E24-ECB0-FB9B-061118EDCBD0}"/>
              </a:ext>
            </a:extLst>
          </p:cNvPr>
          <p:cNvSpPr/>
          <p:nvPr/>
        </p:nvSpPr>
        <p:spPr>
          <a:xfrm>
            <a:off x="3627153" y="3332159"/>
            <a:ext cx="1305131" cy="9839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CO</a:t>
            </a:r>
            <a:r>
              <a:rPr lang="cs-CZ" sz="1200" b="1" baseline="-25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 </a:t>
            </a:r>
            <a:r>
              <a:rPr lang="cs-CZ" sz="1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ZÁCHYT</a:t>
            </a:r>
          </a:p>
          <a:p>
            <a:pPr algn="ctr"/>
            <a:r>
              <a:rPr lang="cs-CZ" sz="825" dirty="0">
                <a:solidFill>
                  <a:schemeClr val="tx1"/>
                </a:solidFill>
              </a:rPr>
              <a:t>CO</a:t>
            </a:r>
            <a:r>
              <a:rPr lang="cs-CZ" sz="825" baseline="-25000" dirty="0">
                <a:solidFill>
                  <a:schemeClr val="tx1"/>
                </a:solidFill>
              </a:rPr>
              <a:t>2</a:t>
            </a:r>
            <a:r>
              <a:rPr lang="cs-CZ" sz="825" dirty="0">
                <a:solidFill>
                  <a:schemeClr val="tx1"/>
                </a:solidFill>
              </a:rPr>
              <a:t> </a:t>
            </a:r>
            <a:r>
              <a:rPr lang="en-AU" sz="825" dirty="0">
                <a:solidFill>
                  <a:schemeClr val="tx1"/>
                </a:solidFill>
              </a:rPr>
              <a:t>Capture</a:t>
            </a:r>
            <a:endParaRPr lang="cs-CZ" sz="825" dirty="0">
              <a:solidFill>
                <a:schemeClr val="tx1"/>
              </a:solidFill>
            </a:endParaRPr>
          </a:p>
          <a:p>
            <a:r>
              <a:rPr lang="cs-CZ" sz="900" dirty="0">
                <a:solidFill>
                  <a:schemeClr val="tx1"/>
                </a:solidFill>
              </a:rPr>
              <a:t> - </a:t>
            </a:r>
            <a:r>
              <a:rPr lang="en-AU" sz="900" dirty="0">
                <a:solidFill>
                  <a:schemeClr val="tx1"/>
                </a:solidFill>
              </a:rPr>
              <a:t>Pre-combustion</a:t>
            </a:r>
          </a:p>
          <a:p>
            <a:r>
              <a:rPr lang="cs-CZ" sz="900" dirty="0">
                <a:solidFill>
                  <a:schemeClr val="tx1"/>
                </a:solidFill>
              </a:rPr>
              <a:t> - </a:t>
            </a:r>
            <a:r>
              <a:rPr lang="en-AU" sz="900" dirty="0">
                <a:solidFill>
                  <a:schemeClr val="tx1"/>
                </a:solidFill>
              </a:rPr>
              <a:t>Post-combustion</a:t>
            </a:r>
          </a:p>
          <a:p>
            <a:r>
              <a:rPr lang="cs-CZ" sz="900" dirty="0">
                <a:solidFill>
                  <a:schemeClr val="tx1"/>
                </a:solidFill>
              </a:rPr>
              <a:t>-  </a:t>
            </a:r>
            <a:r>
              <a:rPr lang="en-AU" sz="900" dirty="0">
                <a:solidFill>
                  <a:schemeClr val="tx1"/>
                </a:solidFill>
              </a:rPr>
              <a:t>Oxy-combustion</a:t>
            </a:r>
          </a:p>
          <a:p>
            <a:pPr algn="ctr"/>
            <a:endParaRPr lang="en-AU" sz="825" dirty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60676" y="4692141"/>
            <a:ext cx="0" cy="923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C53D3FE-30EA-D64D-E3C7-185AB86142BB}"/>
              </a:ext>
            </a:extLst>
          </p:cNvPr>
          <p:cNvSpPr/>
          <p:nvPr/>
        </p:nvSpPr>
        <p:spPr>
          <a:xfrm>
            <a:off x="8485149" y="5507486"/>
            <a:ext cx="1190626" cy="47036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</a:t>
            </a:r>
            <a:r>
              <a:rPr lang="cs-CZ" sz="1400" baseline="-25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   </a:t>
            </a:r>
            <a:r>
              <a:rPr lang="cs-CZ" sz="1400" b="1" dirty="0">
                <a:solidFill>
                  <a:schemeClr val="bg1"/>
                </a:solidFill>
              </a:rPr>
              <a:t>to  EOR</a:t>
            </a:r>
          </a:p>
          <a:p>
            <a:pPr algn="ctr"/>
            <a:r>
              <a:rPr lang="en-AU" sz="800" dirty="0">
                <a:solidFill>
                  <a:schemeClr val="bg1"/>
                </a:solidFill>
              </a:rPr>
              <a:t>Enhanced Oil Recovery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542CC44-0281-24D5-1F51-773B57725292}"/>
              </a:ext>
            </a:extLst>
          </p:cNvPr>
          <p:cNvCxnSpPr>
            <a:cxnSpLocks/>
          </p:cNvCxnSpPr>
          <p:nvPr/>
        </p:nvCxnSpPr>
        <p:spPr>
          <a:xfrm flipV="1">
            <a:off x="2482952" y="953434"/>
            <a:ext cx="0" cy="66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2484F1-F708-76AE-9985-17E9F2E22826}"/>
              </a:ext>
            </a:extLst>
          </p:cNvPr>
          <p:cNvSpPr txBox="1"/>
          <p:nvPr/>
        </p:nvSpPr>
        <p:spPr>
          <a:xfrm>
            <a:off x="6401934" y="290599"/>
            <a:ext cx="434871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&gt; 2020   Procesy CCS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EE654C-0375-E907-E0C8-872C3E24D46C}"/>
              </a:ext>
            </a:extLst>
          </p:cNvPr>
          <p:cNvSpPr txBox="1"/>
          <p:nvPr/>
        </p:nvSpPr>
        <p:spPr>
          <a:xfrm>
            <a:off x="609492" y="229044"/>
            <a:ext cx="434871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GHG in ATMOSPHERE 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</a:rPr>
              <a:t> CO</a:t>
            </a:r>
            <a:r>
              <a:rPr lang="cs-CZ" sz="2800" b="1" baseline="-25000" dirty="0">
                <a:solidFill>
                  <a:schemeClr val="tx1"/>
                </a:solidFill>
              </a:rPr>
              <a:t>2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</p:spTree>
    <p:extLst>
      <p:ext uri="{BB962C8B-B14F-4D97-AF65-F5344CB8AC3E}">
        <p14:creationId xmlns:p14="http://schemas.microsoft.com/office/powerpoint/2010/main" val="17419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49" grpId="0" animBg="1"/>
      <p:bldP spid="1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 descr="Továrna">
            <a:extLst>
              <a:ext uri="{FF2B5EF4-FFF2-40B4-BE49-F238E27FC236}">
                <a16:creationId xmlns:a16="http://schemas.microsoft.com/office/drawing/2014/main" id="{94837BD2-81F5-53B5-87FE-972661B6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483" y="3793189"/>
            <a:ext cx="983939" cy="983939"/>
          </a:xfrm>
          <a:prstGeom prst="rect">
            <a:avLst/>
          </a:prstGeom>
        </p:spPr>
      </p:pic>
      <p:sp>
        <p:nvSpPr>
          <p:cNvPr id="41" name="Mrak 40">
            <a:extLst>
              <a:ext uri="{FF2B5EF4-FFF2-40B4-BE49-F238E27FC236}">
                <a16:creationId xmlns:a16="http://schemas.microsoft.com/office/drawing/2014/main" id="{CD83C6C4-9525-949B-4D1B-30CA78C8B934}"/>
              </a:ext>
            </a:extLst>
          </p:cNvPr>
          <p:cNvSpPr/>
          <p:nvPr/>
        </p:nvSpPr>
        <p:spPr>
          <a:xfrm>
            <a:off x="1524001" y="1518827"/>
            <a:ext cx="1873350" cy="249256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</a:t>
            </a:r>
            <a:r>
              <a:rPr lang="cs-CZ" sz="3200" b="1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S, HCL, CO</a:t>
            </a:r>
          </a:p>
          <a:p>
            <a:pPr algn="ctr"/>
            <a:r>
              <a:rPr lang="cs-CZ" sz="1200" dirty="0"/>
              <a:t>NH</a:t>
            </a:r>
            <a:r>
              <a:rPr lang="cs-CZ" sz="1200" baseline="-25000" dirty="0"/>
              <a:t>3</a:t>
            </a:r>
            <a:r>
              <a:rPr lang="cs-CZ" sz="1200" dirty="0"/>
              <a:t>, N</a:t>
            </a:r>
            <a:r>
              <a:rPr lang="cs-CZ" sz="1200" baseline="-25000" dirty="0"/>
              <a:t>2</a:t>
            </a:r>
            <a:r>
              <a:rPr lang="cs-CZ" sz="1200" dirty="0"/>
              <a:t>, O</a:t>
            </a:r>
            <a:r>
              <a:rPr lang="cs-CZ" sz="1200" baseline="-25000" dirty="0"/>
              <a:t>2</a:t>
            </a:r>
          </a:p>
          <a:p>
            <a:pPr algn="ctr"/>
            <a:r>
              <a:rPr lang="cs-CZ" sz="1200" dirty="0"/>
              <a:t>H</a:t>
            </a:r>
            <a:r>
              <a:rPr lang="cs-CZ" sz="1200" baseline="-25000" dirty="0"/>
              <a:t>2</a:t>
            </a:r>
            <a:r>
              <a:rPr lang="cs-CZ" sz="1200" dirty="0"/>
              <a:t>O…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AA1C73E-D7F0-CD70-1317-B1C3BBD20D38}"/>
              </a:ext>
            </a:extLst>
          </p:cNvPr>
          <p:cNvSpPr/>
          <p:nvPr/>
        </p:nvSpPr>
        <p:spPr>
          <a:xfrm>
            <a:off x="1524000" y="4630292"/>
            <a:ext cx="9055644" cy="324035"/>
          </a:xfrm>
          <a:prstGeom prst="rect">
            <a:avLst/>
          </a:prstGeom>
          <a:solidFill>
            <a:srgbClr val="E0D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2336796-B52B-DD9F-CF15-F62203856712}"/>
              </a:ext>
            </a:extLst>
          </p:cNvPr>
          <p:cNvSpPr/>
          <p:nvPr/>
        </p:nvSpPr>
        <p:spPr>
          <a:xfrm>
            <a:off x="1520381" y="4954863"/>
            <a:ext cx="9055644" cy="825133"/>
          </a:xfrm>
          <a:prstGeom prst="rect">
            <a:avLst/>
          </a:prstGeom>
          <a:solidFill>
            <a:srgbClr val="C8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                       ROPA - C</a:t>
            </a:r>
            <a:r>
              <a:rPr lang="cs-CZ" sz="1400" baseline="-25000" dirty="0">
                <a:solidFill>
                  <a:schemeClr val="tx1"/>
                </a:solidFill>
              </a:rPr>
              <a:t>n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2n+2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                       PLYN  - CH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cs-CZ" sz="1400" dirty="0">
                <a:solidFill>
                  <a:schemeClr val="tx1"/>
                </a:solidFill>
              </a:rPr>
              <a:t>                       UHLÍ  -  C</a:t>
            </a:r>
            <a:r>
              <a:rPr lang="cs-CZ" sz="1400" baseline="-25000" dirty="0">
                <a:solidFill>
                  <a:schemeClr val="tx1"/>
                </a:solidFill>
              </a:rPr>
              <a:t>137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97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9</a:t>
            </a:r>
            <a:r>
              <a:rPr lang="cs-CZ" sz="1400" dirty="0">
                <a:solidFill>
                  <a:schemeClr val="tx1"/>
                </a:solidFill>
              </a:rPr>
              <a:t>NS,   C</a:t>
            </a:r>
            <a:r>
              <a:rPr lang="cs-CZ" sz="1400" baseline="-25000" dirty="0">
                <a:solidFill>
                  <a:schemeClr val="tx1"/>
                </a:solidFill>
              </a:rPr>
              <a:t>240</a:t>
            </a:r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</a:rPr>
              <a:t>90</a:t>
            </a: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NS</a:t>
            </a:r>
            <a:endParaRPr lang="cs-CZ" sz="1400" dirty="0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439995F5-7BF8-511D-1ED8-331F4B6E4514}"/>
              </a:ext>
            </a:extLst>
          </p:cNvPr>
          <p:cNvSpPr/>
          <p:nvPr/>
        </p:nvSpPr>
        <p:spPr>
          <a:xfrm>
            <a:off x="1524000" y="5744793"/>
            <a:ext cx="9055644" cy="388221"/>
          </a:xfrm>
          <a:prstGeom prst="rect">
            <a:avLst/>
          </a:prstGeom>
          <a:solidFill>
            <a:srgbClr val="B7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 dirty="0"/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3DD05F14-5DAD-F245-0957-F8019B7A5CA1}"/>
              </a:ext>
            </a:extLst>
          </p:cNvPr>
          <p:cNvCxnSpPr>
            <a:cxnSpLocks/>
          </p:cNvCxnSpPr>
          <p:nvPr/>
        </p:nvCxnSpPr>
        <p:spPr>
          <a:xfrm>
            <a:off x="3053973" y="3651641"/>
            <a:ext cx="5731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A9BE3786-FB6C-DA74-056F-F4FF5D6AC7D3}"/>
              </a:ext>
            </a:extLst>
          </p:cNvPr>
          <p:cNvCxnSpPr>
            <a:cxnSpLocks/>
          </p:cNvCxnSpPr>
          <p:nvPr/>
        </p:nvCxnSpPr>
        <p:spPr>
          <a:xfrm flipV="1">
            <a:off x="4279719" y="2566920"/>
            <a:ext cx="0" cy="7485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4424666-0351-736B-293A-5BCF9EB78CE5}"/>
              </a:ext>
            </a:extLst>
          </p:cNvPr>
          <p:cNvCxnSpPr>
            <a:cxnSpLocks/>
            <a:stCxn id="149" idx="2"/>
          </p:cNvCxnSpPr>
          <p:nvPr/>
        </p:nvCxnSpPr>
        <p:spPr>
          <a:xfrm>
            <a:off x="4279719" y="4316097"/>
            <a:ext cx="1173342" cy="752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rak 57">
            <a:extLst>
              <a:ext uri="{FF2B5EF4-FFF2-40B4-BE49-F238E27FC236}">
                <a16:creationId xmlns:a16="http://schemas.microsoft.com/office/drawing/2014/main" id="{609C40AC-06CB-A133-6073-9D0F60F045F2}"/>
              </a:ext>
            </a:extLst>
          </p:cNvPr>
          <p:cNvSpPr/>
          <p:nvPr/>
        </p:nvSpPr>
        <p:spPr>
          <a:xfrm>
            <a:off x="5067319" y="4931525"/>
            <a:ext cx="2669230" cy="896268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</a:t>
            </a:r>
            <a:r>
              <a:rPr lang="cs-CZ" sz="1400" baseline="-25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   </a:t>
            </a:r>
            <a:r>
              <a:rPr lang="cs-CZ" sz="1400" b="1" dirty="0">
                <a:solidFill>
                  <a:schemeClr val="bg1"/>
                </a:solidFill>
              </a:rPr>
              <a:t>to CCS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</a:rPr>
              <a:t>Carbon Capture Storage</a:t>
            </a:r>
          </a:p>
          <a:p>
            <a:pPr algn="ctr"/>
            <a:endParaRPr lang="cs-CZ" sz="1200" baseline="-25000" dirty="0">
              <a:latin typeface="Bahnschrift SemiBold" panose="020B0502040204020203" pitchFamily="34" charset="0"/>
            </a:endParaRP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AC67A13F-2C03-B08B-D678-BFFC595D013E}"/>
              </a:ext>
            </a:extLst>
          </p:cNvPr>
          <p:cNvCxnSpPr>
            <a:cxnSpLocks/>
            <a:stCxn id="149" idx="2"/>
          </p:cNvCxnSpPr>
          <p:nvPr/>
        </p:nvCxnSpPr>
        <p:spPr>
          <a:xfrm>
            <a:off x="4279719" y="4316097"/>
            <a:ext cx="4007031" cy="6766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bdélník: se zakulacenými rohy 146">
            <a:extLst>
              <a:ext uri="{FF2B5EF4-FFF2-40B4-BE49-F238E27FC236}">
                <a16:creationId xmlns:a16="http://schemas.microsoft.com/office/drawing/2014/main" id="{50AC06B8-4219-1B4B-475E-746A30552CC3}"/>
              </a:ext>
            </a:extLst>
          </p:cNvPr>
          <p:cNvSpPr/>
          <p:nvPr/>
        </p:nvSpPr>
        <p:spPr>
          <a:xfrm>
            <a:off x="3658744" y="2259263"/>
            <a:ext cx="1305131" cy="3962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CO</a:t>
            </a:r>
            <a:r>
              <a:rPr lang="cs-CZ" sz="1200" b="1" baseline="-25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 </a:t>
            </a:r>
            <a:r>
              <a:rPr lang="cs-CZ" sz="1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VYUŽITÍ</a:t>
            </a:r>
          </a:p>
          <a:p>
            <a:pPr algn="ctr"/>
            <a:r>
              <a:rPr lang="cs-CZ" sz="825" dirty="0">
                <a:solidFill>
                  <a:schemeClr val="tx1"/>
                </a:solidFill>
              </a:rPr>
              <a:t>CO</a:t>
            </a:r>
            <a:r>
              <a:rPr lang="cs-CZ" sz="825" baseline="-25000" dirty="0">
                <a:solidFill>
                  <a:schemeClr val="tx1"/>
                </a:solidFill>
              </a:rPr>
              <a:t>2</a:t>
            </a:r>
            <a:r>
              <a:rPr lang="cs-CZ" sz="825" dirty="0">
                <a:solidFill>
                  <a:schemeClr val="tx1"/>
                </a:solidFill>
              </a:rPr>
              <a:t> </a:t>
            </a:r>
            <a:r>
              <a:rPr lang="en-AU" sz="825" dirty="0">
                <a:solidFill>
                  <a:schemeClr val="tx1"/>
                </a:solidFill>
              </a:rPr>
              <a:t>Conversion</a:t>
            </a:r>
          </a:p>
        </p:txBody>
      </p:sp>
      <p:sp>
        <p:nvSpPr>
          <p:cNvPr id="149" name="Obdélník: se zakulacenými rohy 148">
            <a:extLst>
              <a:ext uri="{FF2B5EF4-FFF2-40B4-BE49-F238E27FC236}">
                <a16:creationId xmlns:a16="http://schemas.microsoft.com/office/drawing/2014/main" id="{752AB6E5-0E24-ECB0-FB9B-061118EDCBD0}"/>
              </a:ext>
            </a:extLst>
          </p:cNvPr>
          <p:cNvSpPr/>
          <p:nvPr/>
        </p:nvSpPr>
        <p:spPr>
          <a:xfrm>
            <a:off x="3627153" y="3332159"/>
            <a:ext cx="1305131" cy="9839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CO</a:t>
            </a:r>
            <a:r>
              <a:rPr lang="cs-CZ" sz="1200" b="1" baseline="-25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 </a:t>
            </a:r>
            <a:r>
              <a:rPr lang="cs-CZ" sz="1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ZÁCHYT</a:t>
            </a:r>
          </a:p>
          <a:p>
            <a:pPr algn="ctr"/>
            <a:r>
              <a:rPr lang="cs-CZ" sz="825" dirty="0">
                <a:solidFill>
                  <a:schemeClr val="tx1"/>
                </a:solidFill>
              </a:rPr>
              <a:t>CO</a:t>
            </a:r>
            <a:r>
              <a:rPr lang="cs-CZ" sz="825" baseline="-25000" dirty="0">
                <a:solidFill>
                  <a:schemeClr val="tx1"/>
                </a:solidFill>
              </a:rPr>
              <a:t>2</a:t>
            </a:r>
            <a:r>
              <a:rPr lang="cs-CZ" sz="825" dirty="0">
                <a:solidFill>
                  <a:schemeClr val="tx1"/>
                </a:solidFill>
              </a:rPr>
              <a:t> </a:t>
            </a:r>
            <a:r>
              <a:rPr lang="en-AU" sz="825" dirty="0">
                <a:solidFill>
                  <a:schemeClr val="tx1"/>
                </a:solidFill>
              </a:rPr>
              <a:t>Capture</a:t>
            </a:r>
            <a:endParaRPr lang="cs-CZ" sz="825" dirty="0">
              <a:solidFill>
                <a:schemeClr val="tx1"/>
              </a:solidFill>
            </a:endParaRPr>
          </a:p>
          <a:p>
            <a:r>
              <a:rPr lang="cs-CZ" sz="900" dirty="0">
                <a:solidFill>
                  <a:schemeClr val="tx1"/>
                </a:solidFill>
              </a:rPr>
              <a:t> - </a:t>
            </a:r>
            <a:r>
              <a:rPr lang="en-AU" sz="900" dirty="0">
                <a:solidFill>
                  <a:schemeClr val="tx1"/>
                </a:solidFill>
              </a:rPr>
              <a:t>Pre-combustion</a:t>
            </a:r>
          </a:p>
          <a:p>
            <a:r>
              <a:rPr lang="cs-CZ" sz="900" dirty="0">
                <a:solidFill>
                  <a:schemeClr val="tx1"/>
                </a:solidFill>
              </a:rPr>
              <a:t> - </a:t>
            </a:r>
            <a:r>
              <a:rPr lang="en-AU" sz="900" dirty="0">
                <a:solidFill>
                  <a:schemeClr val="tx1"/>
                </a:solidFill>
              </a:rPr>
              <a:t>Post-combustion</a:t>
            </a:r>
          </a:p>
          <a:p>
            <a:r>
              <a:rPr lang="cs-CZ" sz="900" dirty="0">
                <a:solidFill>
                  <a:schemeClr val="tx1"/>
                </a:solidFill>
              </a:rPr>
              <a:t>-  </a:t>
            </a:r>
            <a:r>
              <a:rPr lang="en-AU" sz="900" dirty="0">
                <a:solidFill>
                  <a:schemeClr val="tx1"/>
                </a:solidFill>
              </a:rPr>
              <a:t>Oxy-combustion</a:t>
            </a:r>
          </a:p>
          <a:p>
            <a:pPr algn="ctr"/>
            <a:endParaRPr lang="en-AU" sz="825" dirty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F9B874-EB80-9EC2-0457-9E4E7C09C31A}"/>
              </a:ext>
            </a:extLst>
          </p:cNvPr>
          <p:cNvCxnSpPr>
            <a:cxnSpLocks/>
          </p:cNvCxnSpPr>
          <p:nvPr/>
        </p:nvCxnSpPr>
        <p:spPr>
          <a:xfrm flipV="1">
            <a:off x="2460676" y="4692141"/>
            <a:ext cx="0" cy="923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802A92F-F563-11D4-C742-38ED1554EC88}"/>
              </a:ext>
            </a:extLst>
          </p:cNvPr>
          <p:cNvCxnSpPr>
            <a:cxnSpLocks/>
          </p:cNvCxnSpPr>
          <p:nvPr/>
        </p:nvCxnSpPr>
        <p:spPr>
          <a:xfrm flipV="1">
            <a:off x="2482952" y="953434"/>
            <a:ext cx="0" cy="66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32ED87-AC64-79EB-3005-B1A91CD8B651}"/>
              </a:ext>
            </a:extLst>
          </p:cNvPr>
          <p:cNvSpPr txBox="1"/>
          <p:nvPr/>
        </p:nvSpPr>
        <p:spPr>
          <a:xfrm>
            <a:off x="6689004" y="259821"/>
            <a:ext cx="434871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 &gt; 2023 Procesy CCU</a:t>
            </a:r>
          </a:p>
        </p:txBody>
      </p:sp>
      <p:pic>
        <p:nvPicPr>
          <p:cNvPr id="6" name="Grafický objekt 5" descr="Databáze">
            <a:extLst>
              <a:ext uri="{FF2B5EF4-FFF2-40B4-BE49-F238E27FC236}">
                <a16:creationId xmlns:a16="http://schemas.microsoft.com/office/drawing/2014/main" id="{9BE84F02-334F-CFF6-3FA7-35CAF6DAC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134" y="4590798"/>
            <a:ext cx="2050657" cy="1117467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3B1FC5C-EC92-6ABE-63EA-3366B80DB80E}"/>
              </a:ext>
            </a:extLst>
          </p:cNvPr>
          <p:cNvSpPr/>
          <p:nvPr/>
        </p:nvSpPr>
        <p:spPr>
          <a:xfrm>
            <a:off x="8485149" y="5507486"/>
            <a:ext cx="1190626" cy="47036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</a:t>
            </a:r>
            <a:r>
              <a:rPr lang="cs-CZ" sz="1400" baseline="-25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   </a:t>
            </a:r>
            <a:r>
              <a:rPr lang="cs-CZ" sz="1400" b="1" dirty="0">
                <a:solidFill>
                  <a:schemeClr val="bg1"/>
                </a:solidFill>
              </a:rPr>
              <a:t>to  EOR</a:t>
            </a:r>
          </a:p>
          <a:p>
            <a:pPr algn="ctr"/>
            <a:r>
              <a:rPr lang="en-AU" sz="800" dirty="0">
                <a:solidFill>
                  <a:schemeClr val="bg1"/>
                </a:solidFill>
              </a:rPr>
              <a:t>Enhanced Oil Recovery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4770D13-74A0-6E55-B63E-1D978919A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210" y="1357314"/>
            <a:ext cx="3665538" cy="268247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C837344-7B85-0281-D402-D9BBBF2386EC}"/>
              </a:ext>
            </a:extLst>
          </p:cNvPr>
          <p:cNvSpPr txBox="1"/>
          <p:nvPr/>
        </p:nvSpPr>
        <p:spPr>
          <a:xfrm>
            <a:off x="609492" y="229044"/>
            <a:ext cx="434871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GHG in ATMOSPHERE 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CO</a:t>
            </a:r>
            <a:r>
              <a:rPr lang="cs-CZ" sz="28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baseline="-25000" dirty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,CH</a:t>
            </a:r>
            <a:r>
              <a:rPr lang="cs-CZ" sz="1600" b="1" baseline="-25000" dirty="0">
                <a:solidFill>
                  <a:schemeClr val="tx1"/>
                </a:solidFill>
              </a:rPr>
              <a:t>4</a:t>
            </a:r>
            <a:r>
              <a:rPr lang="cs-CZ" sz="1600" b="1" dirty="0">
                <a:solidFill>
                  <a:schemeClr val="tx1"/>
                </a:solidFill>
              </a:rPr>
              <a:t>, N</a:t>
            </a:r>
            <a:r>
              <a:rPr lang="cs-CZ" sz="1600" b="1" baseline="-25000" dirty="0">
                <a:solidFill>
                  <a:schemeClr val="tx1"/>
                </a:solidFill>
              </a:rPr>
              <a:t>2</a:t>
            </a:r>
            <a:r>
              <a:rPr lang="cs-CZ" sz="1600" b="1" dirty="0">
                <a:solidFill>
                  <a:schemeClr val="tx1"/>
                </a:solidFill>
              </a:rPr>
              <a:t>O + </a:t>
            </a:r>
            <a:r>
              <a:rPr lang="cs-CZ" sz="1600" b="1" dirty="0"/>
              <a:t>F-</a:t>
            </a:r>
            <a:r>
              <a:rPr lang="en-AU" sz="1600" b="1" dirty="0"/>
              <a:t>gases</a:t>
            </a:r>
            <a:r>
              <a:rPr lang="cs-CZ" sz="1600" b="1" dirty="0"/>
              <a:t>  </a:t>
            </a:r>
            <a:r>
              <a:rPr lang="cs-CZ" sz="1200" dirty="0"/>
              <a:t>- HFC – PFC - SF6  - NF3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8A3B422-2141-349E-D9EE-B28629251496}"/>
              </a:ext>
            </a:extLst>
          </p:cNvPr>
          <p:cNvSpPr txBox="1">
            <a:spLocks/>
          </p:cNvSpPr>
          <p:nvPr/>
        </p:nvSpPr>
        <p:spPr>
          <a:xfrm>
            <a:off x="8965240" y="1340709"/>
            <a:ext cx="3003917" cy="7317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1. redukce emisí CO</a:t>
            </a:r>
            <a:r>
              <a:rPr lang="cs-CZ" sz="1800" baseline="-25000" dirty="0"/>
              <a:t>2</a:t>
            </a:r>
            <a:r>
              <a:rPr lang="cs-CZ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dirty="0"/>
              <a:t>2. uzavřené uhlíkové cykly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B9FE694-C15F-C787-B6D9-712FBA3C3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3363" y="2053756"/>
            <a:ext cx="2895732" cy="24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12DD30-D911-3822-AE65-6089F4280167}"/>
              </a:ext>
            </a:extLst>
          </p:cNvPr>
          <p:cNvSpPr/>
          <p:nvPr/>
        </p:nvSpPr>
        <p:spPr>
          <a:xfrm>
            <a:off x="1199536" y="1496150"/>
            <a:ext cx="9979742" cy="386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Společenská geneze vedoucí k procesům CCU (cirkulaci uhlíku)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800" b="1" u="sng" dirty="0">
                <a:solidFill>
                  <a:schemeClr val="tx1"/>
                </a:solidFill>
              </a:rPr>
              <a:t>Výzvy - hrozby pro konkurenceschopnost průmyslu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Hodnocení dopadů Fit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55 (MŽP – SEEPIA)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Útlum využívání fosilních zdrojů v uhlovodíkové výrobě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CCU – vědecký přístup v kostce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D4D3E1C-4F08-5274-71DC-1F53A4241B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49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latin typeface="+mn-lt"/>
              </a:rPr>
              <a:t>Základní analýza pro systematizaci dekarbonizace 2050 </a:t>
            </a:r>
          </a:p>
        </p:txBody>
      </p:sp>
    </p:spTree>
    <p:extLst>
      <p:ext uri="{BB962C8B-B14F-4D97-AF65-F5344CB8AC3E}">
        <p14:creationId xmlns:p14="http://schemas.microsoft.com/office/powerpoint/2010/main" val="25717652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1847</Words>
  <Application>Microsoft Office PowerPoint</Application>
  <PresentationFormat>Širokoúhlá obrazovka</PresentationFormat>
  <Paragraphs>469</Paragraphs>
  <Slides>25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Bahnschrift SemiBold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METALURGIE  energeticko-emisní zatížení výroby 1900-2015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Leoš Gál</dc:creator>
  <cp:lastModifiedBy>Leoš Gál</cp:lastModifiedBy>
  <cp:revision>27</cp:revision>
  <dcterms:created xsi:type="dcterms:W3CDTF">2023-05-13T14:14:28Z</dcterms:created>
  <dcterms:modified xsi:type="dcterms:W3CDTF">2023-10-18T16:24:55Z</dcterms:modified>
</cp:coreProperties>
</file>